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13716000" cx="24384000"/>
  <p:notesSz cx="6858000" cy="9144000"/>
  <p:embeddedFontLst>
    <p:embeddedFont>
      <p:font typeface="Helvetica Neue"/>
      <p:regular r:id="rId36"/>
      <p:bold r:id="rId37"/>
      <p:italic r:id="rId38"/>
      <p:boldItalic r:id="rId39"/>
    </p:embeddedFont>
    <p:embeddedFont>
      <p:font typeface="Helvetica Neue Light"/>
      <p:regular r:id="rId40"/>
      <p:bold r:id="rId41"/>
      <p:italic r:id="rId42"/>
      <p:boldItalic r:id="rId43"/>
    </p:embeddedFont>
    <p:embeddedFont>
      <p:font typeface="Barlow"/>
      <p:regular r:id="rId44"/>
      <p:bold r:id="rId45"/>
      <p:italic r:id="rId46"/>
      <p:boldItalic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2" roundtripDataSignature="AMtx7mhZgciq55RScxopZ1IGF17eHmHH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92A9DD-0A57-41D6-8645-944DDEF2128A}">
  <a:tblStyle styleId="{7692A9DD-0A57-41D6-8645-944DDEF2128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regular.fntdata"/><Relationship Id="rId42" Type="http://schemas.openxmlformats.org/officeDocument/2006/relationships/font" Target="fonts/HelveticaNeueLight-italic.fntdata"/><Relationship Id="rId41" Type="http://schemas.openxmlformats.org/officeDocument/2006/relationships/font" Target="fonts/HelveticaNeueLight-bold.fntdata"/><Relationship Id="rId44" Type="http://schemas.openxmlformats.org/officeDocument/2006/relationships/font" Target="fonts/Barlow-regular.fntdata"/><Relationship Id="rId43" Type="http://schemas.openxmlformats.org/officeDocument/2006/relationships/font" Target="fonts/HelveticaNeueLight-boldItalic.fntdata"/><Relationship Id="rId46" Type="http://schemas.openxmlformats.org/officeDocument/2006/relationships/font" Target="fonts/Barlow-italic.fntdata"/><Relationship Id="rId45" Type="http://schemas.openxmlformats.org/officeDocument/2006/relationships/font" Target="fonts/Barlow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regular.fntdata"/><Relationship Id="rId47" Type="http://schemas.openxmlformats.org/officeDocument/2006/relationships/font" Target="fonts/Barlow-boldItalic.fntdata"/><Relationship Id="rId49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HelveticaNeue-bold.fntdata"/><Relationship Id="rId36" Type="http://schemas.openxmlformats.org/officeDocument/2006/relationships/font" Target="fonts/HelveticaNeue-regular.fntdata"/><Relationship Id="rId39" Type="http://schemas.openxmlformats.org/officeDocument/2006/relationships/font" Target="fonts/HelveticaNeue-boldItalic.fntdata"/><Relationship Id="rId38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425043120_2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9" name="Google Shape;309;g5425043120_2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425043120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9" name="Google Shape;319;g5425043120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425043120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g5425043120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425043120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Google Shape;336;g5425043120_0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425043120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5425043120_0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25043120_5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g5425043120_5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425043120_5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4" name="Google Shape;364;g5425043120_5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25043120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3" name="Google Shape;373;g5425043120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425043120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7" name="Google Shape;387;g5425043120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25043120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9" name="Google Shape;399;g5425043120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425043120_3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7" name="Google Shape;407;g5425043120_3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425043120_3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0" name="Google Shape;420;g5425043120_3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425043120_3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1" name="Google Shape;431;g5425043120_3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425043120_3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5" name="Google Shape;475;g5425043120_3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25043120_3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5" name="Google Shape;485;g5425043120_3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425043120_3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5" name="Google Shape;495;g5425043120_3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25043120_3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3" name="Google Shape;503;g5425043120_3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425043120_2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1" name="Google Shape;511;g5425043120_2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" name="Google Shape;52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425043120_0_2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8" name="Google Shape;548;g5425043120_0_2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425043120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5425043120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425043120_0_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5425043120_0_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425043120_2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5425043120_2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устой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одзаголовок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body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>
  <p:cSld name="Title + 1 colum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/>
          <p:nvPr/>
        </p:nvSpPr>
        <p:spPr>
          <a:xfrm>
            <a:off x="-67" y="0"/>
            <a:ext cx="24384001" cy="2903200"/>
          </a:xfrm>
          <a:prstGeom prst="rect">
            <a:avLst/>
          </a:prstGeom>
          <a:solidFill>
            <a:srgbClr val="00041C">
              <a:alpha val="18039"/>
            </a:srgbClr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t/>
            </a:r>
            <a:endParaRPr b="1" i="0" sz="8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17;p14"/>
          <p:cNvSpPr txBox="1"/>
          <p:nvPr>
            <p:ph idx="12" type="sldNum"/>
          </p:nvPr>
        </p:nvSpPr>
        <p:spPr>
          <a:xfrm>
            <a:off x="22897533" y="-31667"/>
            <a:ext cx="1486400" cy="1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" name="Google Shape;18;p14"/>
          <p:cNvGrpSpPr/>
          <p:nvPr/>
        </p:nvGrpSpPr>
        <p:grpSpPr>
          <a:xfrm>
            <a:off x="76133" y="10268174"/>
            <a:ext cx="24250796" cy="3448277"/>
            <a:chOff x="28544" y="3514688"/>
            <a:chExt cx="9094048" cy="1628800"/>
          </a:xfrm>
        </p:grpSpPr>
        <p:sp>
          <p:nvSpPr>
            <p:cNvPr id="19" name="Google Shape;19;p14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" name="Google Shape;20;p14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" name="Google Shape;21;p14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" name="Google Shape;22;p14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" name="Google Shape;23;p14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" name="Google Shape;24;p14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" name="Google Shape;25;p14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" name="Google Shape;26;p14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" name="Google Shape;27;p14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" name="Google Shape;28;p14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" name="Google Shape;29;p14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" name="Google Shape;30;p14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" name="Google Shape;31;p14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" name="Google Shape;32;p14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" name="Google Shape;33;p14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" name="Google Shape;34;p14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" name="Google Shape;35;p14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" name="Google Shape;36;p14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" name="Google Shape;37;p14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" name="Google Shape;38;p14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" name="Google Shape;39;p14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" name="Google Shape;40;p14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" name="Google Shape;41;p14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" name="Google Shape;42;p14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" name="Google Shape;43;p14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" name="Google Shape;44;p14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" name="Google Shape;45;p14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" name="Google Shape;46;p14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" name="Google Shape;47;p14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" name="Google Shape;48;p14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" name="Google Shape;49;p14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" name="Google Shape;50;p14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" name="Google Shape;51;p14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2" name="Google Shape;52;p14"/>
          <p:cNvGrpSpPr/>
          <p:nvPr/>
        </p:nvGrpSpPr>
        <p:grpSpPr>
          <a:xfrm>
            <a:off x="76133" y="11629329"/>
            <a:ext cx="24250796" cy="2087123"/>
            <a:chOff x="28544" y="4157632"/>
            <a:chExt cx="9094048" cy="985856"/>
          </a:xfrm>
        </p:grpSpPr>
        <p:sp>
          <p:nvSpPr>
            <p:cNvPr id="53" name="Google Shape;53;p14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" name="Google Shape;54;p14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" name="Google Shape;55;p14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Helvetica Neue"/>
                <a:buNone/>
              </a:pPr>
              <a:r>
                <a:t/>
              </a:r>
              <a:endParaRPr b="1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19" name="Google Shape;119;p14"/>
          <p:cNvSpPr/>
          <p:nvPr/>
        </p:nvSpPr>
        <p:spPr>
          <a:xfrm>
            <a:off x="0" y="9544000"/>
            <a:ext cx="24384001" cy="3448149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t/>
            </a:r>
            <a:endParaRPr b="1" i="0" sz="8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14"/>
          <p:cNvSpPr txBox="1"/>
          <p:nvPr>
            <p:ph type="title"/>
          </p:nvPr>
        </p:nvSpPr>
        <p:spPr>
          <a:xfrm>
            <a:off x="1972467" y="1070000"/>
            <a:ext cx="20495999" cy="22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14"/>
          <p:cNvSpPr txBox="1"/>
          <p:nvPr>
            <p:ph idx="1" type="body"/>
          </p:nvPr>
        </p:nvSpPr>
        <p:spPr>
          <a:xfrm>
            <a:off x="1972480" y="3073408"/>
            <a:ext cx="20495999" cy="8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>
  <p:cSld name="Пустой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15"/>
          <p:cNvSpPr/>
          <p:nvPr>
            <p:ph idx="2" type="pic"/>
          </p:nvPr>
        </p:nvSpPr>
        <p:spPr>
          <a:xfrm>
            <a:off x="2664612" y="4821381"/>
            <a:ext cx="3490768" cy="38648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arlow"/>
              <a:buNone/>
              <a:defRPr b="0" i="0" sz="2000" u="none" cap="none" strike="noStrik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" name="Google Shape;125;p15"/>
          <p:cNvSpPr/>
          <p:nvPr>
            <p:ph idx="3" type="pic"/>
          </p:nvPr>
        </p:nvSpPr>
        <p:spPr>
          <a:xfrm>
            <a:off x="6654721" y="4821381"/>
            <a:ext cx="3490768" cy="38648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arlow"/>
              <a:buNone/>
              <a:defRPr b="0" i="0" sz="2000" u="none" cap="none" strike="noStrik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6" name="Google Shape;126;p15"/>
          <p:cNvSpPr/>
          <p:nvPr>
            <p:ph idx="4" type="pic"/>
          </p:nvPr>
        </p:nvSpPr>
        <p:spPr>
          <a:xfrm>
            <a:off x="10644830" y="4821381"/>
            <a:ext cx="3490768" cy="38648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arlow"/>
              <a:buNone/>
              <a:defRPr b="0" i="0" sz="2000" u="none" cap="none" strike="noStrik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7" name="Google Shape;127;p15"/>
          <p:cNvSpPr/>
          <p:nvPr>
            <p:ph idx="5" type="pic"/>
          </p:nvPr>
        </p:nvSpPr>
        <p:spPr>
          <a:xfrm>
            <a:off x="14634939" y="4821381"/>
            <a:ext cx="3490768" cy="38648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arlow"/>
              <a:buNone/>
              <a:defRPr b="0" i="0" sz="2000" u="none" cap="none" strike="noStrik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" name="Google Shape;128;p15"/>
          <p:cNvSpPr/>
          <p:nvPr>
            <p:ph idx="6" type="pic"/>
          </p:nvPr>
        </p:nvSpPr>
        <p:spPr>
          <a:xfrm>
            <a:off x="18625048" y="4821381"/>
            <a:ext cx="3490768" cy="38648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arlow"/>
              <a:buNone/>
              <a:defRPr b="0" i="0" sz="2000" u="none" cap="none" strike="noStrik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60960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960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960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960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960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960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960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960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960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Relationship Id="rId6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"/>
          <p:cNvPicPr preferRelativeResize="0"/>
          <p:nvPr/>
        </p:nvPicPr>
        <p:blipFill rotWithShape="1">
          <a:blip r:embed="rId3">
            <a:alphaModFix amt="8914"/>
          </a:blip>
          <a:srcRect b="0" l="0" r="26910" t="0"/>
          <a:stretch/>
        </p:blipFill>
        <p:spPr>
          <a:xfrm>
            <a:off x="4846324" y="-27000"/>
            <a:ext cx="19537676" cy="137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logo&#10;&#10;Description automatically generated" id="134" name="Google Shape;134;p1"/>
          <p:cNvPicPr preferRelativeResize="0"/>
          <p:nvPr/>
        </p:nvPicPr>
        <p:blipFill rotWithShape="1">
          <a:blip r:embed="rId4">
            <a:alphaModFix amt="82000"/>
          </a:blip>
          <a:srcRect b="0" l="0" r="0" t="0"/>
          <a:stretch/>
        </p:blipFill>
        <p:spPr>
          <a:xfrm>
            <a:off x="21454178" y="555957"/>
            <a:ext cx="2393479" cy="1364283"/>
          </a:xfrm>
          <a:prstGeom prst="rect">
            <a:avLst/>
          </a:prstGeom>
          <a:noFill/>
          <a:ln>
            <a:noFill/>
          </a:ln>
          <a:effectLst>
            <a:outerShdw sx="113000" rotWithShape="0" algn="ctr" sy="113000">
              <a:schemeClr val="lt1">
                <a:alpha val="40000"/>
              </a:schemeClr>
            </a:outerShdw>
          </a:effectLst>
        </p:spPr>
      </p:pic>
      <p:sp>
        <p:nvSpPr>
          <p:cNvPr id="135" name="Google Shape;135;p1"/>
          <p:cNvSpPr txBox="1"/>
          <p:nvPr/>
        </p:nvSpPr>
        <p:spPr>
          <a:xfrm>
            <a:off x="6123852" y="2840026"/>
            <a:ext cx="12806856" cy="10443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Helvetica Neue"/>
              <a:buNone/>
            </a:pPr>
            <a:r>
              <a:rPr b="1" i="0" lang="en-US" sz="9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WAREHOUSE 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2F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Juilee Salunkhe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Akshay Bhala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Tejas Patil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Surjit Singh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Sai Praharsha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Yeshwant</a:t>
            </a:r>
            <a:endParaRPr b="0" i="0" sz="3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1"/>
          <p:cNvSpPr/>
          <p:nvPr/>
        </p:nvSpPr>
        <p:spPr>
          <a:xfrm>
            <a:off x="5643095" y="-40510"/>
            <a:ext cx="24353399" cy="137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 Light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1"/>
          <p:cNvSpPr txBox="1"/>
          <p:nvPr/>
        </p:nvSpPr>
        <p:spPr>
          <a:xfrm>
            <a:off x="5502575" y="6423900"/>
            <a:ext cx="144936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FUDGE CORPORATION REVENUE ANALYSIS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1"/>
          <p:cNvSpPr txBox="1"/>
          <p:nvPr/>
        </p:nvSpPr>
        <p:spPr>
          <a:xfrm>
            <a:off x="10386600" y="8129500"/>
            <a:ext cx="5438700" cy="495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2</a:t>
            </a:r>
            <a:endParaRPr b="0" i="0" sz="3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Juilee Salunkhe</a:t>
            </a:r>
            <a:endParaRPr b="0" i="0" sz="3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Akshay Bhala</a:t>
            </a:r>
            <a:endParaRPr b="0" i="0" sz="3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Tejas Patil</a:t>
            </a:r>
            <a:endParaRPr b="0" i="0" sz="3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Surjit Singh</a:t>
            </a:r>
            <a:endParaRPr b="0" i="0" sz="3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Sai Praharsha</a:t>
            </a:r>
            <a:endParaRPr b="0" i="0" sz="3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Yeswanth Reddy Velapalem</a:t>
            </a:r>
            <a:endParaRPr b="0" i="0" sz="3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425043120_2_2"/>
          <p:cNvSpPr txBox="1"/>
          <p:nvPr/>
        </p:nvSpPr>
        <p:spPr>
          <a:xfrm>
            <a:off x="3458330" y="925300"/>
            <a:ext cx="168003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DEFINING THE KEYS AND ASSUMPTIONS</a:t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2" name="Google Shape;312;g5425043120_2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3" name="Google Shape;313;g5425043120_2_2"/>
          <p:cNvGraphicFramePr/>
          <p:nvPr/>
        </p:nvGraphicFramePr>
        <p:xfrm>
          <a:off x="1380113" y="275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{7692A9DD-0A57-41D6-8645-944DDEF2128A}</a:tableStyleId>
              </a:tblPr>
              <a:tblGrid>
                <a:gridCol w="5618275"/>
                <a:gridCol w="6858175"/>
                <a:gridCol w="9147325"/>
              </a:tblGrid>
              <a:tr h="672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Dimension and Fact Tables</a:t>
                      </a:r>
                      <a:endParaRPr b="1" sz="3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Primary Key</a:t>
                      </a:r>
                      <a:endParaRPr b="1" sz="3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Business Key</a:t>
                      </a:r>
                      <a:endParaRPr b="1" sz="3000" u="none" cap="none" strike="noStrike"/>
                    </a:p>
                  </a:txBody>
                  <a:tcPr marT="91425" marB="91425" marR="91425" marL="91425"/>
                </a:tc>
              </a:tr>
              <a:tr h="852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Customer (Dimension)</a:t>
                      </a:r>
                      <a:endParaRPr sz="3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CustomerKey</a:t>
                      </a:r>
                      <a:endParaRPr sz="3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CustomerID</a:t>
                      </a:r>
                      <a:endParaRPr sz="3000" u="none" cap="none" strike="noStrike"/>
                    </a:p>
                  </a:txBody>
                  <a:tcPr marT="91425" marB="91425" marR="91425" marL="91425"/>
                </a:tc>
              </a:tr>
              <a:tr h="852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Date (Dimension)</a:t>
                      </a:r>
                      <a:endParaRPr sz="3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DateKey</a:t>
                      </a:r>
                      <a:endParaRPr sz="3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DateKey</a:t>
                      </a:r>
                      <a:endParaRPr sz="3000" u="none" cap="none" strike="noStrike"/>
                    </a:p>
                  </a:txBody>
                  <a:tcPr marT="91425" marB="91425" marR="91425" marL="91425"/>
                </a:tc>
              </a:tr>
              <a:tr h="852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Product (Dimension)</a:t>
                      </a:r>
                      <a:endParaRPr sz="3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ProductKey</a:t>
                      </a:r>
                      <a:endParaRPr sz="3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ProductID</a:t>
                      </a:r>
                      <a:endParaRPr sz="3000" u="none" cap="none" strike="noStrike"/>
                    </a:p>
                  </a:txBody>
                  <a:tcPr marT="91425" marB="91425" marR="91425" marL="91425"/>
                </a:tc>
              </a:tr>
              <a:tr h="104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Revenue (Fact)</a:t>
                      </a:r>
                      <a:endParaRPr sz="3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(OrderID, ProductKey, SourceType)</a:t>
                      </a:r>
                      <a:endParaRPr sz="3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Order ID, CustomerKey, ProductKey,SourceType,OrderDateKey</a:t>
                      </a:r>
                      <a:endParaRPr sz="30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4" name="Google Shape;314;g5425043120_2_2"/>
          <p:cNvSpPr txBox="1"/>
          <p:nvPr>
            <p:ph idx="1" type="body"/>
          </p:nvPr>
        </p:nvSpPr>
        <p:spPr>
          <a:xfrm>
            <a:off x="1412263" y="7659250"/>
            <a:ext cx="215595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3600"/>
              <a:t>We made few assumptions in the fact table keeping the fudgeflix in mind to make the Data Warehouse up and running.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sz="3600"/>
          </a:p>
        </p:txBody>
      </p:sp>
      <p:graphicFrame>
        <p:nvGraphicFramePr>
          <p:cNvPr id="315" name="Google Shape;315;g5425043120_2_2"/>
          <p:cNvGraphicFramePr/>
          <p:nvPr/>
        </p:nvGraphicFramePr>
        <p:xfrm>
          <a:off x="1183850" y="921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{7692A9DD-0A57-41D6-8645-944DDEF2128A}</a:tableStyleId>
              </a:tblPr>
              <a:tblGrid>
                <a:gridCol w="5455025"/>
                <a:gridCol w="5455025"/>
                <a:gridCol w="5455025"/>
                <a:gridCol w="5455025"/>
              </a:tblGrid>
              <a:tr h="849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Table Name</a:t>
                      </a:r>
                      <a:endParaRPr b="1" sz="3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SourceType</a:t>
                      </a:r>
                      <a:endParaRPr b="1" sz="3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Fields</a:t>
                      </a:r>
                      <a:endParaRPr b="1" sz="3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Assumptions</a:t>
                      </a:r>
                      <a:endParaRPr b="1" sz="3000" u="none" cap="none" strike="noStrike"/>
                    </a:p>
                  </a:txBody>
                  <a:tcPr marT="91425" marB="91425" marR="91425" marL="91425"/>
                </a:tc>
              </a:tr>
              <a:tr h="849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Revenue (Fact)</a:t>
                      </a:r>
                      <a:endParaRPr sz="3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fudgeflix</a:t>
                      </a:r>
                      <a:endParaRPr sz="3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Quantity</a:t>
                      </a:r>
                      <a:endParaRPr sz="3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1</a:t>
                      </a:r>
                      <a:endParaRPr sz="3000" u="none" cap="none" strike="noStrike"/>
                    </a:p>
                  </a:txBody>
                  <a:tcPr marT="91425" marB="91425" marR="91425" marL="91425"/>
                </a:tc>
              </a:tr>
              <a:tr h="849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Revenue (Fact)</a:t>
                      </a:r>
                      <a:endParaRPr sz="3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fudgeflix</a:t>
                      </a:r>
                      <a:endParaRPr sz="3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UnitCost</a:t>
                      </a:r>
                      <a:endParaRPr sz="3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$1</a:t>
                      </a:r>
                      <a:endParaRPr sz="30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6" name="Google Shape;316;g5425043120_2_2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5425043120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7263" y="2229400"/>
            <a:ext cx="17429376" cy="1148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5425043120_0_16"/>
          <p:cNvSpPr txBox="1"/>
          <p:nvPr/>
        </p:nvSpPr>
        <p:spPr>
          <a:xfrm>
            <a:off x="6416040" y="994759"/>
            <a:ext cx="115518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ROLAP STAR SCHEMA</a:t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3" name="Google Shape;323;g5425043120_0_16"/>
          <p:cNvPicPr preferRelativeResize="0"/>
          <p:nvPr/>
        </p:nvPicPr>
        <p:blipFill rotWithShape="1">
          <a:blip r:embed="rId4">
            <a:alphaModFix/>
          </a:blip>
          <a:srcRect b="940" l="0" r="82634" t="-940"/>
          <a:stretch/>
        </p:blipFill>
        <p:spPr>
          <a:xfrm>
            <a:off x="20906650" y="0"/>
            <a:ext cx="3477351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5425043120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5425043120_0_16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25043120_0_26"/>
          <p:cNvSpPr txBox="1"/>
          <p:nvPr/>
        </p:nvSpPr>
        <p:spPr>
          <a:xfrm>
            <a:off x="5882640" y="994759"/>
            <a:ext cx="115518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ETL PROCESS</a:t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1" name="Google Shape;331;g5425043120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5425043120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2275" y="2451650"/>
            <a:ext cx="18507451" cy="103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5425043120_0_26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25043120_0_54"/>
          <p:cNvSpPr txBox="1"/>
          <p:nvPr/>
        </p:nvSpPr>
        <p:spPr>
          <a:xfrm>
            <a:off x="6416040" y="994759"/>
            <a:ext cx="115518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MOLAP</a:t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9" name="Google Shape;339;g5425043120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5425043120_0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3725" y="2016225"/>
            <a:ext cx="18496525" cy="103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5425043120_0_54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25043120_0_49"/>
          <p:cNvSpPr txBox="1"/>
          <p:nvPr/>
        </p:nvSpPr>
        <p:spPr>
          <a:xfrm>
            <a:off x="6416040" y="994759"/>
            <a:ext cx="115518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Revenue and Profit Analysis by Year</a:t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7" name="Google Shape;347;g5425043120_0_49"/>
          <p:cNvSpPr txBox="1"/>
          <p:nvPr/>
        </p:nvSpPr>
        <p:spPr>
          <a:xfrm>
            <a:off x="8394650" y="5150625"/>
            <a:ext cx="89922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Arial"/>
              <a:buNone/>
            </a:pPr>
            <a:r>
              <a:t/>
            </a:r>
            <a:endParaRPr b="0" i="0" sz="6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8" name="Google Shape;348;g5425043120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200" y="3388650"/>
            <a:ext cx="10928350" cy="61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5425043120_0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6225" y="2933227"/>
            <a:ext cx="11989199" cy="958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5425043120_0_49"/>
          <p:cNvPicPr preferRelativeResize="0"/>
          <p:nvPr/>
        </p:nvPicPr>
        <p:blipFill rotWithShape="1">
          <a:blip r:embed="rId5">
            <a:alphaModFix/>
          </a:blip>
          <a:srcRect b="940" l="0" r="82634" t="-940"/>
          <a:stretch/>
        </p:blipFill>
        <p:spPr>
          <a:xfrm>
            <a:off x="20906650" y="0"/>
            <a:ext cx="3477351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5425043120_0_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5425043120_0_49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425043120_5_7"/>
          <p:cNvSpPr txBox="1"/>
          <p:nvPr/>
        </p:nvSpPr>
        <p:spPr>
          <a:xfrm>
            <a:off x="6416040" y="994759"/>
            <a:ext cx="115518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Revenue and Profit Analysis by State</a:t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8" name="Google Shape;358;g5425043120_5_7"/>
          <p:cNvSpPr txBox="1"/>
          <p:nvPr/>
        </p:nvSpPr>
        <p:spPr>
          <a:xfrm>
            <a:off x="8394650" y="5150625"/>
            <a:ext cx="89922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Arial"/>
              <a:buNone/>
            </a:pPr>
            <a:r>
              <a:t/>
            </a:r>
            <a:endParaRPr b="0" i="0" sz="6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9" name="Google Shape;359;g5425043120_5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5425043120_5_7"/>
          <p:cNvPicPr preferRelativeResize="0"/>
          <p:nvPr/>
        </p:nvPicPr>
        <p:blipFill rotWithShape="1">
          <a:blip r:embed="rId4">
            <a:alphaModFix/>
          </a:blip>
          <a:srcRect b="0" l="1152" r="3580" t="0"/>
          <a:stretch/>
        </p:blipFill>
        <p:spPr>
          <a:xfrm>
            <a:off x="3249801" y="2567238"/>
            <a:ext cx="17884400" cy="85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5425043120_5_7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25043120_5_14"/>
          <p:cNvSpPr txBox="1"/>
          <p:nvPr/>
        </p:nvSpPr>
        <p:spPr>
          <a:xfrm>
            <a:off x="5960850" y="994750"/>
            <a:ext cx="12006899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Revenue and Profit Analysis by Products</a:t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Google Shape;367;g5425043120_5_14"/>
          <p:cNvSpPr txBox="1"/>
          <p:nvPr/>
        </p:nvSpPr>
        <p:spPr>
          <a:xfrm>
            <a:off x="8394650" y="5150625"/>
            <a:ext cx="89922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Arial"/>
              <a:buNone/>
            </a:pPr>
            <a:r>
              <a:t/>
            </a:r>
            <a:endParaRPr b="0" i="0" sz="6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8" name="Google Shape;368;g5425043120_5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5425043120_5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375" y="3227298"/>
            <a:ext cx="20685250" cy="80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5425043120_5_14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425043120_0_59"/>
          <p:cNvSpPr txBox="1"/>
          <p:nvPr/>
        </p:nvSpPr>
        <p:spPr>
          <a:xfrm>
            <a:off x="8394650" y="5150625"/>
            <a:ext cx="89922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Arial"/>
              <a:buNone/>
            </a:pPr>
            <a:r>
              <a:t/>
            </a:r>
            <a:endParaRPr b="0" i="0" sz="6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6" name="Google Shape;376;g5425043120_0_59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1920600" y="5734125"/>
            <a:ext cx="8180849" cy="65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5425043120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0594" y="2495338"/>
            <a:ext cx="12286280" cy="27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5425043120_0_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59775" y="4852700"/>
            <a:ext cx="38727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5425043120_0_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59175" y="2721750"/>
            <a:ext cx="69342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5425043120_0_59"/>
          <p:cNvPicPr preferRelativeResize="0"/>
          <p:nvPr/>
        </p:nvPicPr>
        <p:blipFill rotWithShape="1">
          <a:blip r:embed="rId3">
            <a:alphaModFix/>
          </a:blip>
          <a:srcRect b="0" l="52239" r="0" t="0"/>
          <a:stretch/>
        </p:blipFill>
        <p:spPr>
          <a:xfrm>
            <a:off x="10717075" y="5734126"/>
            <a:ext cx="7814349" cy="65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5425043120_0_59"/>
          <p:cNvSpPr txBox="1"/>
          <p:nvPr/>
        </p:nvSpPr>
        <p:spPr>
          <a:xfrm>
            <a:off x="6416040" y="2164484"/>
            <a:ext cx="115518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g5425043120_0_59"/>
          <p:cNvSpPr txBox="1"/>
          <p:nvPr/>
        </p:nvSpPr>
        <p:spPr>
          <a:xfrm>
            <a:off x="6568440" y="1147159"/>
            <a:ext cx="115518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FUDGE FLIX PRODUCTS </a:t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3" name="Google Shape;383;g5425043120_0_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5425043120_0_59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425043120_0_63"/>
          <p:cNvSpPr txBox="1"/>
          <p:nvPr/>
        </p:nvSpPr>
        <p:spPr>
          <a:xfrm>
            <a:off x="5001765" y="896159"/>
            <a:ext cx="115518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0" name="Google Shape;390;g5425043120_0_63"/>
          <p:cNvSpPr txBox="1"/>
          <p:nvPr/>
        </p:nvSpPr>
        <p:spPr>
          <a:xfrm>
            <a:off x="8394650" y="5150625"/>
            <a:ext cx="89922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Arial"/>
              <a:buNone/>
            </a:pPr>
            <a:r>
              <a:t/>
            </a:r>
            <a:endParaRPr b="0" i="0" sz="6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1" name="Google Shape;391;g5425043120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0050" y="4916275"/>
            <a:ext cx="19043899" cy="68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5425043120_0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88975" y="2988475"/>
            <a:ext cx="2952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5425043120_0_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18700" y="2855113"/>
            <a:ext cx="69342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5425043120_0_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5425043120_0_63"/>
          <p:cNvSpPr txBox="1"/>
          <p:nvPr/>
        </p:nvSpPr>
        <p:spPr>
          <a:xfrm>
            <a:off x="5875051" y="1057500"/>
            <a:ext cx="126339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FUDGE FLIX CUSTOMER BREAKDOWN</a:t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6" name="Google Shape;396;g5425043120_0_63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5425043120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851" y="1988350"/>
            <a:ext cx="23046301" cy="1142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5425043120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5425043120_0_67"/>
          <p:cNvSpPr txBox="1"/>
          <p:nvPr/>
        </p:nvSpPr>
        <p:spPr>
          <a:xfrm>
            <a:off x="5875051" y="1147150"/>
            <a:ext cx="126339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FUDGE FLIX TOP CUSTOMER</a:t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g5425043120_0_67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"/>
          <p:cNvSpPr txBox="1"/>
          <p:nvPr/>
        </p:nvSpPr>
        <p:spPr>
          <a:xfrm>
            <a:off x="2758003" y="3198768"/>
            <a:ext cx="217180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C923"/>
              </a:buClr>
              <a:buSzPts val="9600"/>
              <a:buFont typeface="Open Sans"/>
              <a:buNone/>
            </a:pPr>
            <a:r>
              <a:rPr b="1" i="0" lang="en-US" sz="9600" u="none" cap="none" strike="noStrike">
                <a:solidFill>
                  <a:srgbClr val="C2C923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1" i="0" sz="9600" u="none" cap="none" strike="noStrike">
              <a:solidFill>
                <a:srgbClr val="C2C9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2658697" y="5097116"/>
            <a:ext cx="227111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414"/>
              </a:buClr>
              <a:buSzPts val="9600"/>
              <a:buFont typeface="Open Sans"/>
              <a:buNone/>
            </a:pPr>
            <a:r>
              <a:rPr b="1" i="0" lang="en-US" sz="9600" u="none" cap="none" strike="noStrike">
                <a:solidFill>
                  <a:srgbClr val="FCB414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1" i="0" sz="9600" u="none" cap="none" strike="noStrike">
              <a:solidFill>
                <a:srgbClr val="FCB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"/>
          <p:cNvSpPr txBox="1"/>
          <p:nvPr/>
        </p:nvSpPr>
        <p:spPr>
          <a:xfrm>
            <a:off x="2658698" y="6995464"/>
            <a:ext cx="227111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B4A"/>
              </a:buClr>
              <a:buSzPts val="9600"/>
              <a:buFont typeface="Open Sans"/>
              <a:buNone/>
            </a:pPr>
            <a:r>
              <a:rPr b="1" i="0" lang="en-US" sz="9600" u="none" cap="none" strike="noStrike">
                <a:solidFill>
                  <a:srgbClr val="CB1B4A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1" i="0" sz="9600" u="none" cap="none" strike="noStrike">
              <a:solidFill>
                <a:srgbClr val="CB1B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 txBox="1"/>
          <p:nvPr/>
        </p:nvSpPr>
        <p:spPr>
          <a:xfrm>
            <a:off x="6416040" y="994759"/>
            <a:ext cx="11551920" cy="84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 txBox="1"/>
          <p:nvPr/>
        </p:nvSpPr>
        <p:spPr>
          <a:xfrm>
            <a:off x="4929808" y="3660432"/>
            <a:ext cx="118794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4800"/>
              <a:buFont typeface="Open Sans"/>
              <a:buNone/>
            </a:pPr>
            <a:r>
              <a:rPr b="1" i="0" lang="en-US" sz="4800" u="none" cap="none" strike="noStrike">
                <a:solidFill>
                  <a:srgbClr val="282F39"/>
                </a:solidFill>
                <a:latin typeface="Open Sans"/>
                <a:ea typeface="Open Sans"/>
                <a:cs typeface="Open Sans"/>
                <a:sym typeface="Open Sans"/>
              </a:rPr>
              <a:t>Discover Business Problem</a:t>
            </a:r>
            <a:endParaRPr b="1" i="0" sz="4800" u="none" cap="none" strike="noStrike">
              <a:solidFill>
                <a:srgbClr val="282F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 txBox="1"/>
          <p:nvPr/>
        </p:nvSpPr>
        <p:spPr>
          <a:xfrm>
            <a:off x="4929808" y="5466447"/>
            <a:ext cx="1187940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4400"/>
              <a:buFont typeface="Open Sans"/>
              <a:buNone/>
            </a:pPr>
            <a:r>
              <a:rPr b="1" i="0" lang="en-US" sz="4400" u="none" cap="none" strike="noStrike">
                <a:solidFill>
                  <a:srgbClr val="282F39"/>
                </a:solidFill>
                <a:latin typeface="Open Sans"/>
                <a:ea typeface="Open Sans"/>
                <a:cs typeface="Open Sans"/>
                <a:sym typeface="Open Sans"/>
              </a:rPr>
              <a:t>Understanding the requirements of data</a:t>
            </a:r>
            <a:endParaRPr b="1" i="0" sz="4400" u="none" cap="none" strike="noStrike">
              <a:solidFill>
                <a:srgbClr val="282F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 txBox="1"/>
          <p:nvPr/>
        </p:nvSpPr>
        <p:spPr>
          <a:xfrm>
            <a:off x="4929808" y="7457128"/>
            <a:ext cx="1187940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4400"/>
              <a:buFont typeface="Open Sans"/>
              <a:buNone/>
            </a:pPr>
            <a:r>
              <a:rPr b="1" i="0" lang="en-US" sz="4400" u="none" cap="none" strike="noStrike">
                <a:solidFill>
                  <a:srgbClr val="282F39"/>
                </a:solidFill>
                <a:latin typeface="Open Sans"/>
                <a:ea typeface="Open Sans"/>
                <a:cs typeface="Open Sans"/>
                <a:sym typeface="Open Sans"/>
              </a:rPr>
              <a:t>Building Data Warehouse</a:t>
            </a:r>
            <a:endParaRPr b="1" i="0" sz="4400" u="none" cap="none" strike="noStrike">
              <a:solidFill>
                <a:srgbClr val="282F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"/>
          <p:cNvSpPr/>
          <p:nvPr/>
        </p:nvSpPr>
        <p:spPr>
          <a:xfrm rot="10800000">
            <a:off x="21756260" y="2590800"/>
            <a:ext cx="2627740" cy="87883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10333"/>
                </a:lnTo>
                <a:lnTo>
                  <a:pt x="16110" y="10333"/>
                </a:lnTo>
                <a:cubicBezTo>
                  <a:pt x="17721" y="10333"/>
                  <a:pt x="18689" y="10333"/>
                  <a:pt x="19333" y="10258"/>
                </a:cubicBezTo>
                <a:cubicBezTo>
                  <a:pt x="20262" y="10164"/>
                  <a:pt x="20993" y="9960"/>
                  <a:pt x="21331" y="9701"/>
                </a:cubicBezTo>
                <a:cubicBezTo>
                  <a:pt x="21600" y="9521"/>
                  <a:pt x="21600" y="9251"/>
                  <a:pt x="21600" y="8802"/>
                </a:cubicBezTo>
                <a:lnTo>
                  <a:pt x="21600" y="1530"/>
                </a:lnTo>
                <a:cubicBezTo>
                  <a:pt x="21600" y="1081"/>
                  <a:pt x="21600" y="812"/>
                  <a:pt x="21331" y="632"/>
                </a:cubicBezTo>
                <a:cubicBezTo>
                  <a:pt x="20993" y="373"/>
                  <a:pt x="20262" y="169"/>
                  <a:pt x="19333" y="75"/>
                </a:cubicBezTo>
                <a:cubicBezTo>
                  <a:pt x="18689" y="0"/>
                  <a:pt x="17721" y="0"/>
                  <a:pt x="16110" y="0"/>
                </a:cubicBezTo>
                <a:lnTo>
                  <a:pt x="0" y="0"/>
                </a:lnTo>
                <a:close/>
                <a:moveTo>
                  <a:pt x="0" y="11267"/>
                </a:moveTo>
                <a:lnTo>
                  <a:pt x="0" y="21600"/>
                </a:lnTo>
                <a:lnTo>
                  <a:pt x="16110" y="21600"/>
                </a:lnTo>
                <a:cubicBezTo>
                  <a:pt x="17721" y="21600"/>
                  <a:pt x="18689" y="21600"/>
                  <a:pt x="19333" y="21525"/>
                </a:cubicBezTo>
                <a:cubicBezTo>
                  <a:pt x="20262" y="21431"/>
                  <a:pt x="20993" y="21227"/>
                  <a:pt x="21331" y="20968"/>
                </a:cubicBezTo>
                <a:cubicBezTo>
                  <a:pt x="21600" y="20788"/>
                  <a:pt x="21600" y="20518"/>
                  <a:pt x="21600" y="20069"/>
                </a:cubicBezTo>
                <a:lnTo>
                  <a:pt x="21600" y="12797"/>
                </a:lnTo>
                <a:cubicBezTo>
                  <a:pt x="21600" y="12348"/>
                  <a:pt x="21600" y="12079"/>
                  <a:pt x="21331" y="11899"/>
                </a:cubicBezTo>
                <a:cubicBezTo>
                  <a:pt x="20993" y="11640"/>
                  <a:pt x="20262" y="11436"/>
                  <a:pt x="19333" y="11342"/>
                </a:cubicBezTo>
                <a:cubicBezTo>
                  <a:pt x="18689" y="11267"/>
                  <a:pt x="17721" y="11267"/>
                  <a:pt x="16110" y="11267"/>
                </a:cubicBezTo>
                <a:lnTo>
                  <a:pt x="0" y="11267"/>
                </a:lnTo>
                <a:close/>
              </a:path>
            </a:pathLst>
          </a:custGeom>
          <a:gradFill>
            <a:gsLst>
              <a:gs pos="0">
                <a:srgbClr val="0070C0"/>
              </a:gs>
              <a:gs pos="17000">
                <a:schemeClr val="accent3"/>
              </a:gs>
              <a:gs pos="64000">
                <a:srgbClr val="7EFF7E"/>
              </a:gs>
              <a:gs pos="100000">
                <a:schemeClr val="lt1"/>
              </a:gs>
            </a:gsLst>
            <a:lin ang="303864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2658697" y="8817064"/>
            <a:ext cx="227111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B4A"/>
              </a:buClr>
              <a:buSzPts val="9600"/>
              <a:buFont typeface="Open Sans"/>
              <a:buNone/>
            </a:pPr>
            <a:r>
              <a:rPr b="1" i="0" lang="en-US" sz="9600" u="none" cap="none" strike="noStrike">
                <a:solidFill>
                  <a:srgbClr val="5EC9F6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b="1" i="0" sz="9600" u="none" cap="none" strike="noStrike">
              <a:solidFill>
                <a:srgbClr val="5EC9F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4929808" y="9124643"/>
            <a:ext cx="1187940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4400"/>
              <a:buFont typeface="Open Sans"/>
              <a:buNone/>
            </a:pPr>
            <a:r>
              <a:rPr b="1" i="0" lang="en-US" sz="4400" u="none" cap="none" strike="noStrike">
                <a:solidFill>
                  <a:srgbClr val="282F39"/>
                </a:solidFill>
                <a:latin typeface="Open Sans"/>
                <a:ea typeface="Open Sans"/>
                <a:cs typeface="Open Sans"/>
                <a:sym typeface="Open Sans"/>
              </a:rPr>
              <a:t>BI Revenue Analysis</a:t>
            </a:r>
            <a:endParaRPr b="1" i="0" sz="4400" u="none" cap="none" strike="noStrike">
              <a:solidFill>
                <a:srgbClr val="282F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4400"/>
              <a:buFont typeface="Open Sans"/>
              <a:buNone/>
            </a:pPr>
            <a:r>
              <a:t/>
            </a:r>
            <a:endParaRPr b="1" i="0" sz="4400" u="none" cap="none" strike="noStrike">
              <a:solidFill>
                <a:srgbClr val="282F3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4" name="Google Shape;15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"/>
          <p:cNvSpPr txBox="1"/>
          <p:nvPr/>
        </p:nvSpPr>
        <p:spPr>
          <a:xfrm>
            <a:off x="4929808" y="11006268"/>
            <a:ext cx="1187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4400"/>
              <a:buFont typeface="Open Sans"/>
              <a:buNone/>
            </a:pPr>
            <a:r>
              <a:rPr b="1" i="0" lang="en-US" sz="4400" u="none" cap="none" strike="noStrike">
                <a:solidFill>
                  <a:srgbClr val="282F39"/>
                </a:solidFill>
                <a:latin typeface="Open Sans"/>
                <a:ea typeface="Open Sans"/>
                <a:cs typeface="Open Sans"/>
                <a:sym typeface="Open Sans"/>
              </a:rPr>
              <a:t>Recommendations</a:t>
            </a:r>
            <a:endParaRPr b="1" i="0" sz="4400" u="none" cap="none" strike="noStrike">
              <a:solidFill>
                <a:srgbClr val="282F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2708397" y="10638664"/>
            <a:ext cx="22710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B4A"/>
              </a:buClr>
              <a:buSzPts val="9600"/>
              <a:buFont typeface="Open Sans"/>
              <a:buNone/>
            </a:pPr>
            <a:r>
              <a:rPr b="1" i="0" lang="en-US" sz="9600" u="none" cap="none" strike="noStrike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 b="1" i="0" sz="9600" u="none" cap="none" strike="noStrik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425043120_3_22"/>
          <p:cNvSpPr txBox="1"/>
          <p:nvPr/>
        </p:nvSpPr>
        <p:spPr>
          <a:xfrm>
            <a:off x="8394650" y="5150625"/>
            <a:ext cx="89922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Arial"/>
              <a:buNone/>
            </a:pPr>
            <a:r>
              <a:t/>
            </a:r>
            <a:endParaRPr b="0" i="0" sz="6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0" name="Google Shape;410;g5425043120_3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70700" y="4566900"/>
            <a:ext cx="39872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5425043120_3_22"/>
          <p:cNvPicPr preferRelativeResize="0"/>
          <p:nvPr/>
        </p:nvPicPr>
        <p:blipFill rotWithShape="1">
          <a:blip r:embed="rId4">
            <a:alphaModFix/>
          </a:blip>
          <a:srcRect b="0" l="0" r="50597" t="0"/>
          <a:stretch/>
        </p:blipFill>
        <p:spPr>
          <a:xfrm>
            <a:off x="2563925" y="5995650"/>
            <a:ext cx="8312050" cy="67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5425043120_3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54650" y="2496525"/>
            <a:ext cx="691515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5425043120_3_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0275" y="2710200"/>
            <a:ext cx="12539825" cy="30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5425043120_3_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5425043120_3_22"/>
          <p:cNvPicPr preferRelativeResize="0"/>
          <p:nvPr/>
        </p:nvPicPr>
        <p:blipFill rotWithShape="1">
          <a:blip r:embed="rId4">
            <a:alphaModFix/>
          </a:blip>
          <a:srcRect b="0" l="51375" r="0" t="0"/>
          <a:stretch/>
        </p:blipFill>
        <p:spPr>
          <a:xfrm>
            <a:off x="10746875" y="5995650"/>
            <a:ext cx="8181202" cy="67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5425043120_3_22"/>
          <p:cNvSpPr txBox="1"/>
          <p:nvPr/>
        </p:nvSpPr>
        <p:spPr>
          <a:xfrm>
            <a:off x="5875051" y="1057500"/>
            <a:ext cx="126339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FUDGE MART PRODUCTS</a:t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7" name="Google Shape;417;g5425043120_3_22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425043120_3_39"/>
          <p:cNvSpPr txBox="1"/>
          <p:nvPr/>
        </p:nvSpPr>
        <p:spPr>
          <a:xfrm>
            <a:off x="8394650" y="5150625"/>
            <a:ext cx="89922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Arial"/>
              <a:buNone/>
            </a:pPr>
            <a:r>
              <a:t/>
            </a:r>
            <a:endParaRPr b="0" i="0" sz="6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3" name="Google Shape;423;g5425043120_3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86850" y="3903275"/>
            <a:ext cx="4206525" cy="17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5425043120_3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8125" y="6139725"/>
            <a:ext cx="19287750" cy="58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5425043120_3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77988" y="3603175"/>
            <a:ext cx="7425524" cy="20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5425043120_3_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5425043120_3_39"/>
          <p:cNvSpPr txBox="1"/>
          <p:nvPr/>
        </p:nvSpPr>
        <p:spPr>
          <a:xfrm>
            <a:off x="5875051" y="1057500"/>
            <a:ext cx="126339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FUDGE MART CUSTOMER BREAKDOWN</a:t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8" name="Google Shape;428;g5425043120_3_39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5425043120_3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3175" y="2560325"/>
            <a:ext cx="21092175" cy="961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5425043120_3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5425043120_3_49"/>
          <p:cNvSpPr txBox="1"/>
          <p:nvPr/>
        </p:nvSpPr>
        <p:spPr>
          <a:xfrm>
            <a:off x="5875051" y="1147150"/>
            <a:ext cx="126339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FUDGE MART TOP CUSTOMER</a:t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6" name="Google Shape;436;g5425043120_3_49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"/>
          <p:cNvSpPr/>
          <p:nvPr/>
        </p:nvSpPr>
        <p:spPr>
          <a:xfrm>
            <a:off x="0" y="0"/>
            <a:ext cx="24384001" cy="137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7"/>
          <p:cNvSpPr txBox="1"/>
          <p:nvPr/>
        </p:nvSpPr>
        <p:spPr>
          <a:xfrm>
            <a:off x="2232996" y="1310256"/>
            <a:ext cx="9227838" cy="29992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776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776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Monthly Analysis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776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i="0" sz="776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7"/>
          <p:cNvSpPr/>
          <p:nvPr/>
        </p:nvSpPr>
        <p:spPr>
          <a:xfrm>
            <a:off x="-2" y="2"/>
            <a:ext cx="1213944" cy="6467968"/>
          </a:xfrm>
          <a:prstGeom prst="rect">
            <a:avLst/>
          </a:prstGeom>
          <a:solidFill>
            <a:srgbClr val="4154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4" name="Google Shape;444;p7"/>
          <p:cNvGrpSpPr/>
          <p:nvPr/>
        </p:nvGrpSpPr>
        <p:grpSpPr>
          <a:xfrm>
            <a:off x="2377441" y="146304"/>
            <a:ext cx="2357931" cy="465926"/>
            <a:chOff x="7763256" y="73152"/>
            <a:chExt cx="1178966" cy="232963"/>
          </a:xfrm>
        </p:grpSpPr>
        <p:sp>
          <p:nvSpPr>
            <p:cNvPr id="445" name="Google Shape;445;p7"/>
            <p:cNvSpPr/>
            <p:nvPr/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raphical user interface, application, table&#10;&#10;Description automatically generated" id="465" name="Google Shape;4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5333" y="649328"/>
            <a:ext cx="11022570" cy="5632042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7"/>
          <p:cNvSpPr/>
          <p:nvPr/>
        </p:nvSpPr>
        <p:spPr>
          <a:xfrm>
            <a:off x="-2" y="6467968"/>
            <a:ext cx="1213944" cy="72480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7"/>
          <p:cNvSpPr txBox="1"/>
          <p:nvPr>
            <p:ph idx="12" type="sldNum"/>
          </p:nvPr>
        </p:nvSpPr>
        <p:spPr>
          <a:xfrm>
            <a:off x="146304" y="6766560"/>
            <a:ext cx="914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2400"/>
              <a:buNone/>
            </a:pPr>
            <a:fld id="{00000000-1234-1234-1234-123412341234}" type="slidenum"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&#10;&#10;Description automatically generated" id="468" name="Google Shape;468;p7"/>
          <p:cNvPicPr preferRelativeResize="0"/>
          <p:nvPr/>
        </p:nvPicPr>
        <p:blipFill rotWithShape="1">
          <a:blip r:embed="rId4">
            <a:alphaModFix/>
          </a:blip>
          <a:srcRect b="0" l="0" r="0" t="900"/>
          <a:stretch/>
        </p:blipFill>
        <p:spPr>
          <a:xfrm>
            <a:off x="1498408" y="6945264"/>
            <a:ext cx="11173884" cy="6284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, table&#10;&#10;Description automatically generated" id="469" name="Google Shape;46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59676" y="6930697"/>
            <a:ext cx="11173884" cy="631324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"/>
          <p:cNvSpPr txBox="1"/>
          <p:nvPr/>
        </p:nvSpPr>
        <p:spPr>
          <a:xfrm>
            <a:off x="13246444" y="205531"/>
            <a:ext cx="32868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December </a:t>
            </a:r>
            <a:endParaRPr/>
          </a:p>
        </p:txBody>
      </p:sp>
      <p:sp>
        <p:nvSpPr>
          <p:cNvPr id="471" name="Google Shape;471;p7"/>
          <p:cNvSpPr txBox="1"/>
          <p:nvPr/>
        </p:nvSpPr>
        <p:spPr>
          <a:xfrm>
            <a:off x="13246444" y="6389585"/>
            <a:ext cx="287079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November</a:t>
            </a:r>
            <a:endParaRPr/>
          </a:p>
        </p:txBody>
      </p:sp>
      <p:sp>
        <p:nvSpPr>
          <p:cNvPr id="472" name="Google Shape;472;p7"/>
          <p:cNvSpPr txBox="1"/>
          <p:nvPr/>
        </p:nvSpPr>
        <p:spPr>
          <a:xfrm>
            <a:off x="1816506" y="6281370"/>
            <a:ext cx="33386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g5425043120_3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8100" y="3993250"/>
            <a:ext cx="14727925" cy="77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5425043120_3_57"/>
          <p:cNvSpPr txBox="1"/>
          <p:nvPr/>
        </p:nvSpPr>
        <p:spPr>
          <a:xfrm>
            <a:off x="2298550" y="2871550"/>
            <a:ext cx="163860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Correlation between Basic Rental and Blue-Ray DVD Player</a:t>
            </a:r>
            <a:endParaRPr b="1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9" name="Google Shape;479;g5425043120_3_57"/>
          <p:cNvSpPr txBox="1"/>
          <p:nvPr/>
        </p:nvSpPr>
        <p:spPr>
          <a:xfrm>
            <a:off x="5875051" y="1147150"/>
            <a:ext cx="126339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INTERESTING!</a:t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0" name="Google Shape;480;g5425043120_3_57"/>
          <p:cNvPicPr preferRelativeResize="0"/>
          <p:nvPr/>
        </p:nvPicPr>
        <p:blipFill rotWithShape="1">
          <a:blip r:embed="rId4">
            <a:alphaModFix/>
          </a:blip>
          <a:srcRect b="940" l="0" r="82634" t="-940"/>
          <a:stretch/>
        </p:blipFill>
        <p:spPr>
          <a:xfrm>
            <a:off x="20906650" y="0"/>
            <a:ext cx="3477351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5425043120_3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5425043120_3_57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g5425043120_3_75"/>
          <p:cNvPicPr preferRelativeResize="0"/>
          <p:nvPr/>
        </p:nvPicPr>
        <p:blipFill rotWithShape="1">
          <a:blip r:embed="rId3">
            <a:alphaModFix/>
          </a:blip>
          <a:srcRect b="0" l="-882" r="55336" t="0"/>
          <a:stretch/>
        </p:blipFill>
        <p:spPr>
          <a:xfrm>
            <a:off x="2152250" y="2949950"/>
            <a:ext cx="9552799" cy="49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5425043120_3_75"/>
          <p:cNvSpPr txBox="1"/>
          <p:nvPr/>
        </p:nvSpPr>
        <p:spPr>
          <a:xfrm>
            <a:off x="5875051" y="1147150"/>
            <a:ext cx="126339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FUDGE FLIX PLAN DEMAND!</a:t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9" name="Google Shape;489;g5425043120_3_75"/>
          <p:cNvPicPr preferRelativeResize="0"/>
          <p:nvPr/>
        </p:nvPicPr>
        <p:blipFill rotWithShape="1">
          <a:blip r:embed="rId3">
            <a:alphaModFix/>
          </a:blip>
          <a:srcRect b="0" l="43935" r="-1858" t="0"/>
          <a:stretch/>
        </p:blipFill>
        <p:spPr>
          <a:xfrm>
            <a:off x="2152251" y="7873400"/>
            <a:ext cx="12149073" cy="49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5425043120_3_75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14963816" y="4058875"/>
            <a:ext cx="9420186" cy="64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5425043120_3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5425043120_3_75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5425043120_3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013" y="1971350"/>
            <a:ext cx="21555973" cy="105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5425043120_3_87"/>
          <p:cNvSpPr txBox="1"/>
          <p:nvPr/>
        </p:nvSpPr>
        <p:spPr>
          <a:xfrm>
            <a:off x="5875051" y="1147150"/>
            <a:ext cx="126339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FUDGE FLIX PLAN DEMAND!</a:t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9" name="Google Shape;499;g5425043120_3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5425043120_3_87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g5425043120_3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6325" y="1853175"/>
            <a:ext cx="20604502" cy="1094842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5425043120_3_93"/>
          <p:cNvSpPr txBox="1"/>
          <p:nvPr/>
        </p:nvSpPr>
        <p:spPr>
          <a:xfrm>
            <a:off x="5875051" y="1147150"/>
            <a:ext cx="126339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FUDGE FLIX PLAN DEMAND!</a:t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7" name="Google Shape;507;g5425043120_3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5425043120_3_93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g5425043120_2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875" y="2748281"/>
            <a:ext cx="11071950" cy="8219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5425043120_2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56175" y="2748275"/>
            <a:ext cx="11173315" cy="8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5425043120_2_21"/>
          <p:cNvSpPr txBox="1"/>
          <p:nvPr/>
        </p:nvSpPr>
        <p:spPr>
          <a:xfrm>
            <a:off x="5875051" y="1147150"/>
            <a:ext cx="126339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KPI ANALYSIS</a:t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2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PROFIT GENERATED</a:t>
            </a:r>
            <a:endParaRPr b="1" i="0" sz="2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6" name="Google Shape;516;g5425043120_2_21"/>
          <p:cNvSpPr txBox="1"/>
          <p:nvPr/>
        </p:nvSpPr>
        <p:spPr>
          <a:xfrm>
            <a:off x="8379300" y="10967725"/>
            <a:ext cx="7625400" cy="1323300"/>
          </a:xfrm>
          <a:prstGeom prst="rect">
            <a:avLst/>
          </a:prstGeom>
          <a:solidFill>
            <a:srgbClr val="282F39"/>
          </a:solidFill>
          <a:ln>
            <a:noFill/>
          </a:ln>
          <a:effectLst>
            <a:outerShdw blurRad="57150" rotWithShape="0" algn="bl" dir="5400000" dist="19050">
              <a:srgbClr val="999999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Yellow</a:t>
            </a:r>
            <a:r>
              <a:rPr b="1" i="0" lang="en-US" sz="3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50% &lt;= Profit &lt; 70%</a:t>
            </a:r>
            <a:endParaRPr b="1" i="0" sz="3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7" name="Google Shape;517;g5425043120_2_21"/>
          <p:cNvSpPr txBox="1"/>
          <p:nvPr/>
        </p:nvSpPr>
        <p:spPr>
          <a:xfrm>
            <a:off x="528025" y="10967725"/>
            <a:ext cx="7625400" cy="1323300"/>
          </a:xfrm>
          <a:prstGeom prst="rect">
            <a:avLst/>
          </a:prstGeom>
          <a:solidFill>
            <a:srgbClr val="282F39"/>
          </a:solidFill>
          <a:ln>
            <a:noFill/>
          </a:ln>
          <a:effectLst>
            <a:outerShdw blurRad="57150" rotWithShape="0" algn="bl" dir="5400000" dist="19050">
              <a:srgbClr val="999999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rPr>
              <a:t>Green</a:t>
            </a:r>
            <a:r>
              <a:rPr b="1" i="0" lang="en-US" sz="3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Profit &gt;= 70%</a:t>
            </a:r>
            <a:endParaRPr b="1" i="0" sz="3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8" name="Google Shape;518;g5425043120_2_21"/>
          <p:cNvSpPr txBox="1"/>
          <p:nvPr/>
        </p:nvSpPr>
        <p:spPr>
          <a:xfrm>
            <a:off x="16230575" y="10967725"/>
            <a:ext cx="7625400" cy="1323300"/>
          </a:xfrm>
          <a:prstGeom prst="rect">
            <a:avLst/>
          </a:prstGeom>
          <a:solidFill>
            <a:srgbClr val="282F39"/>
          </a:solidFill>
          <a:ln>
            <a:noFill/>
          </a:ln>
          <a:effectLst>
            <a:outerShdw blurRad="57150" rotWithShape="0" algn="bl" dir="5400000" dist="19050">
              <a:srgbClr val="999999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-US" sz="3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Red </a:t>
            </a:r>
            <a:r>
              <a:rPr b="1" i="0" lang="en-US" sz="3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:Profit &lt; 50%</a:t>
            </a:r>
            <a:endParaRPr b="1" i="0" sz="3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9" name="Google Shape;519;g5425043120_2_21"/>
          <p:cNvSpPr txBox="1"/>
          <p:nvPr/>
        </p:nvSpPr>
        <p:spPr>
          <a:xfrm>
            <a:off x="21493775" y="8616875"/>
            <a:ext cx="1904100" cy="3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b="0" i="0" sz="9600" u="none" cap="none" strike="noStrike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0" name="Google Shape;520;g5425043120_2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5425043120_2_21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"/>
          <p:cNvSpPr txBox="1"/>
          <p:nvPr/>
        </p:nvSpPr>
        <p:spPr>
          <a:xfrm>
            <a:off x="6416040" y="994759"/>
            <a:ext cx="11551920" cy="84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Recommendations</a:t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7" name="Google Shape;527;p8"/>
          <p:cNvSpPr/>
          <p:nvPr/>
        </p:nvSpPr>
        <p:spPr>
          <a:xfrm>
            <a:off x="2286000" y="2797014"/>
            <a:ext cx="1087800" cy="1066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8"/>
          <p:cNvSpPr/>
          <p:nvPr/>
        </p:nvSpPr>
        <p:spPr>
          <a:xfrm>
            <a:off x="2286075" y="4121723"/>
            <a:ext cx="1087800" cy="106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i="0" sz="3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9" name="Google Shape;529;p8"/>
          <p:cNvSpPr/>
          <p:nvPr/>
        </p:nvSpPr>
        <p:spPr>
          <a:xfrm>
            <a:off x="2286075" y="5446418"/>
            <a:ext cx="1087800" cy="1066800"/>
          </a:xfrm>
          <a:prstGeom prst="ellipse">
            <a:avLst/>
          </a:prstGeom>
          <a:solidFill>
            <a:srgbClr val="0973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i="0" sz="3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0" name="Google Shape;530;p8"/>
          <p:cNvSpPr/>
          <p:nvPr/>
        </p:nvSpPr>
        <p:spPr>
          <a:xfrm>
            <a:off x="2286000" y="7024802"/>
            <a:ext cx="1087800" cy="1066800"/>
          </a:xfrm>
          <a:prstGeom prst="ellipse">
            <a:avLst/>
          </a:prstGeom>
          <a:solidFill>
            <a:srgbClr val="FCAB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i="0" sz="3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1" name="Google Shape;531;p8"/>
          <p:cNvSpPr/>
          <p:nvPr/>
        </p:nvSpPr>
        <p:spPr>
          <a:xfrm>
            <a:off x="2286075" y="8603183"/>
            <a:ext cx="1087800" cy="1066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i="0" sz="3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2" name="Google Shape;532;p8"/>
          <p:cNvSpPr txBox="1"/>
          <p:nvPr/>
        </p:nvSpPr>
        <p:spPr>
          <a:xfrm>
            <a:off x="3694540" y="3341741"/>
            <a:ext cx="1325234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None/>
            </a:pPr>
            <a:br>
              <a:rPr b="0" i="0" lang="en-US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3" name="Google Shape;533;p8"/>
          <p:cNvSpPr txBox="1"/>
          <p:nvPr/>
        </p:nvSpPr>
        <p:spPr>
          <a:xfrm>
            <a:off x="3694525" y="4082750"/>
            <a:ext cx="17218200" cy="13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Reward points system i.e loyalty programs for customers in both. As revenue was decreasing we can offer discounts through loyalty membership programs</a:t>
            </a:r>
            <a:endParaRPr b="0" i="0" sz="3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</a:pPr>
            <a:br>
              <a:rPr b="0" i="0" lang="en-U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4" name="Google Shape;534;p8"/>
          <p:cNvSpPr txBox="1"/>
          <p:nvPr/>
        </p:nvSpPr>
        <p:spPr>
          <a:xfrm>
            <a:off x="3694525" y="5401475"/>
            <a:ext cx="172182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we are seeing a downward trend the corporation should focus on state wise analysis and removing products which are unsold</a:t>
            </a:r>
            <a:endParaRPr b="0" i="0" sz="3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br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" name="Google Shape;535;p8"/>
          <p:cNvSpPr txBox="1"/>
          <p:nvPr/>
        </p:nvSpPr>
        <p:spPr>
          <a:xfrm>
            <a:off x="3694525" y="6615563"/>
            <a:ext cx="172182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Combo offers promoting both fudgeflix and fudgemart. Example: Customer buying Tv or Dvd Player can be given an offer on fudgeflix plans. Fudgeflix customers can be given discount coupons for Fudgemart low performing products.</a:t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br>
              <a:rPr b="1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6" name="Google Shape;536;p8"/>
          <p:cNvSpPr txBox="1"/>
          <p:nvPr/>
        </p:nvSpPr>
        <p:spPr>
          <a:xfrm>
            <a:off x="3694602" y="9466904"/>
            <a:ext cx="1325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</a:pPr>
            <a:br>
              <a:rPr b="0" i="0" lang="en-U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" name="Google Shape;537;p8"/>
          <p:cNvSpPr/>
          <p:nvPr/>
        </p:nvSpPr>
        <p:spPr>
          <a:xfrm rot="10800000">
            <a:off x="21756260" y="2590800"/>
            <a:ext cx="2627740" cy="87883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10333"/>
                </a:lnTo>
                <a:lnTo>
                  <a:pt x="16110" y="10333"/>
                </a:lnTo>
                <a:cubicBezTo>
                  <a:pt x="17721" y="10333"/>
                  <a:pt x="18689" y="10333"/>
                  <a:pt x="19333" y="10258"/>
                </a:cubicBezTo>
                <a:cubicBezTo>
                  <a:pt x="20262" y="10164"/>
                  <a:pt x="20993" y="9960"/>
                  <a:pt x="21331" y="9701"/>
                </a:cubicBezTo>
                <a:cubicBezTo>
                  <a:pt x="21600" y="9521"/>
                  <a:pt x="21600" y="9251"/>
                  <a:pt x="21600" y="8802"/>
                </a:cubicBezTo>
                <a:lnTo>
                  <a:pt x="21600" y="1530"/>
                </a:lnTo>
                <a:cubicBezTo>
                  <a:pt x="21600" y="1081"/>
                  <a:pt x="21600" y="812"/>
                  <a:pt x="21331" y="632"/>
                </a:cubicBezTo>
                <a:cubicBezTo>
                  <a:pt x="20993" y="373"/>
                  <a:pt x="20262" y="169"/>
                  <a:pt x="19333" y="75"/>
                </a:cubicBezTo>
                <a:cubicBezTo>
                  <a:pt x="18689" y="0"/>
                  <a:pt x="17721" y="0"/>
                  <a:pt x="16110" y="0"/>
                </a:cubicBezTo>
                <a:lnTo>
                  <a:pt x="0" y="0"/>
                </a:lnTo>
                <a:close/>
                <a:moveTo>
                  <a:pt x="0" y="11267"/>
                </a:moveTo>
                <a:lnTo>
                  <a:pt x="0" y="21600"/>
                </a:lnTo>
                <a:lnTo>
                  <a:pt x="16110" y="21600"/>
                </a:lnTo>
                <a:cubicBezTo>
                  <a:pt x="17721" y="21600"/>
                  <a:pt x="18689" y="21600"/>
                  <a:pt x="19333" y="21525"/>
                </a:cubicBezTo>
                <a:cubicBezTo>
                  <a:pt x="20262" y="21431"/>
                  <a:pt x="20993" y="21227"/>
                  <a:pt x="21331" y="20968"/>
                </a:cubicBezTo>
                <a:cubicBezTo>
                  <a:pt x="21600" y="20788"/>
                  <a:pt x="21600" y="20518"/>
                  <a:pt x="21600" y="20069"/>
                </a:cubicBezTo>
                <a:lnTo>
                  <a:pt x="21600" y="12797"/>
                </a:lnTo>
                <a:cubicBezTo>
                  <a:pt x="21600" y="12348"/>
                  <a:pt x="21600" y="12079"/>
                  <a:pt x="21331" y="11899"/>
                </a:cubicBezTo>
                <a:cubicBezTo>
                  <a:pt x="20993" y="11640"/>
                  <a:pt x="20262" y="11436"/>
                  <a:pt x="19333" y="11342"/>
                </a:cubicBezTo>
                <a:cubicBezTo>
                  <a:pt x="18689" y="11267"/>
                  <a:pt x="17721" y="11267"/>
                  <a:pt x="16110" y="11267"/>
                </a:cubicBezTo>
                <a:lnTo>
                  <a:pt x="0" y="11267"/>
                </a:lnTo>
                <a:close/>
              </a:path>
            </a:pathLst>
          </a:custGeom>
          <a:gradFill>
            <a:gsLst>
              <a:gs pos="0">
                <a:srgbClr val="0070C0"/>
              </a:gs>
              <a:gs pos="26000">
                <a:schemeClr val="accent3"/>
              </a:gs>
              <a:gs pos="98000">
                <a:srgbClr val="7EFF7E"/>
              </a:gs>
              <a:gs pos="100000">
                <a:schemeClr val="accent4"/>
              </a:gs>
            </a:gsLst>
            <a:lin ang="303864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8" name="Google Shape;538;p8"/>
          <p:cNvSpPr txBox="1"/>
          <p:nvPr/>
        </p:nvSpPr>
        <p:spPr>
          <a:xfrm>
            <a:off x="3694525" y="2834900"/>
            <a:ext cx="172182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Marketing campaigns for FudgeFlix :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Minnesota, Texas and Wyoming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Marketing campaigns for Fudgemart : New Jersey, Iowa, Wisconsin</a:t>
            </a:r>
            <a:endParaRPr b="0" i="0" sz="3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</a:pPr>
            <a:br>
              <a:rPr b="0" i="0" lang="en-U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9" name="Google Shape;539;p8"/>
          <p:cNvSpPr/>
          <p:nvPr/>
        </p:nvSpPr>
        <p:spPr>
          <a:xfrm>
            <a:off x="2286000" y="9930075"/>
            <a:ext cx="1087800" cy="1066800"/>
          </a:xfrm>
          <a:prstGeom prst="ellipse">
            <a:avLst/>
          </a:prstGeom>
          <a:solidFill>
            <a:srgbClr val="5EC9F6">
              <a:alpha val="7137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8"/>
          <p:cNvSpPr txBox="1"/>
          <p:nvPr/>
        </p:nvSpPr>
        <p:spPr>
          <a:xfrm>
            <a:off x="3694599" y="8390725"/>
            <a:ext cx="1721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Based on Observation we can see upward trend in combo plans ( Basic rental + Streaming and Premium rental + Streaming) therefore fudge corporation should focus on improving streaming service and promote plans</a:t>
            </a:r>
            <a:endParaRPr b="0" i="0" sz="3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</a:pPr>
            <a:br>
              <a:rPr b="0" i="0" lang="en-US" sz="3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3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1" name="Google Shape;541;p8"/>
          <p:cNvSpPr txBox="1"/>
          <p:nvPr/>
        </p:nvSpPr>
        <p:spPr>
          <a:xfrm>
            <a:off x="3694600" y="11361250"/>
            <a:ext cx="172182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Feedback forms from customers and improve strategies accordingly.</a:t>
            </a:r>
            <a:endParaRPr b="0" i="0" sz="3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2" name="Google Shape;542;p8"/>
          <p:cNvSpPr txBox="1"/>
          <p:nvPr/>
        </p:nvSpPr>
        <p:spPr>
          <a:xfrm>
            <a:off x="3694525" y="10042863"/>
            <a:ext cx="17218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Q4 is the best Quarter in terms for profit wise, Hence we should have enough stock and new Movies to Stream</a:t>
            </a:r>
            <a:endParaRPr b="0" i="0" sz="3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3" name="Google Shape;543;p8"/>
          <p:cNvSpPr/>
          <p:nvPr/>
        </p:nvSpPr>
        <p:spPr>
          <a:xfrm>
            <a:off x="2286075" y="11256975"/>
            <a:ext cx="1087800" cy="1066800"/>
          </a:xfrm>
          <a:prstGeom prst="ellipse">
            <a:avLst/>
          </a:prstGeom>
          <a:solidFill>
            <a:srgbClr val="C2C9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8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"/>
          <p:cNvSpPr txBox="1"/>
          <p:nvPr/>
        </p:nvSpPr>
        <p:spPr>
          <a:xfrm>
            <a:off x="6416040" y="994759"/>
            <a:ext cx="11551920" cy="84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5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BUSINESS GOALS</a:t>
            </a:r>
            <a:endParaRPr b="1" i="0" sz="5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3"/>
          <p:cNvSpPr/>
          <p:nvPr/>
        </p:nvSpPr>
        <p:spPr>
          <a:xfrm>
            <a:off x="2286000" y="3358214"/>
            <a:ext cx="1087938" cy="10667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"/>
          <p:cNvSpPr/>
          <p:nvPr/>
        </p:nvSpPr>
        <p:spPr>
          <a:xfrm>
            <a:off x="2286000" y="4741644"/>
            <a:ext cx="1087800" cy="106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i="0" sz="4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3"/>
          <p:cNvSpPr/>
          <p:nvPr/>
        </p:nvSpPr>
        <p:spPr>
          <a:xfrm>
            <a:off x="2286000" y="6521674"/>
            <a:ext cx="1087800" cy="1066800"/>
          </a:xfrm>
          <a:prstGeom prst="ellipse">
            <a:avLst/>
          </a:prstGeom>
          <a:solidFill>
            <a:srgbClr val="0973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i="0" sz="4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p3"/>
          <p:cNvSpPr/>
          <p:nvPr/>
        </p:nvSpPr>
        <p:spPr>
          <a:xfrm>
            <a:off x="2286000" y="8301704"/>
            <a:ext cx="1087938" cy="1066799"/>
          </a:xfrm>
          <a:prstGeom prst="ellipse">
            <a:avLst/>
          </a:prstGeom>
          <a:solidFill>
            <a:srgbClr val="FCAB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i="0" sz="4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3"/>
          <p:cNvSpPr/>
          <p:nvPr/>
        </p:nvSpPr>
        <p:spPr>
          <a:xfrm>
            <a:off x="2286000" y="9824386"/>
            <a:ext cx="1087938" cy="10667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i="0" sz="4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3"/>
          <p:cNvSpPr txBox="1"/>
          <p:nvPr/>
        </p:nvSpPr>
        <p:spPr>
          <a:xfrm>
            <a:off x="3694540" y="3341741"/>
            <a:ext cx="1325234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None/>
            </a:pPr>
            <a:br>
              <a:rPr b="0" i="0" lang="en-US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3694540" y="4760944"/>
            <a:ext cx="13252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Optimize Sales regionally</a:t>
            </a:r>
            <a:endParaRPr b="0" i="0" sz="4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None/>
            </a:pPr>
            <a:br>
              <a:rPr b="0" i="0" lang="en-US" sz="4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4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3"/>
          <p:cNvSpPr/>
          <p:nvPr/>
        </p:nvSpPr>
        <p:spPr>
          <a:xfrm rot="10800000">
            <a:off x="21756260" y="2590800"/>
            <a:ext cx="2627740" cy="87883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10333"/>
                </a:lnTo>
                <a:lnTo>
                  <a:pt x="16110" y="10333"/>
                </a:lnTo>
                <a:cubicBezTo>
                  <a:pt x="17721" y="10333"/>
                  <a:pt x="18689" y="10333"/>
                  <a:pt x="19333" y="10258"/>
                </a:cubicBezTo>
                <a:cubicBezTo>
                  <a:pt x="20262" y="10164"/>
                  <a:pt x="20993" y="9960"/>
                  <a:pt x="21331" y="9701"/>
                </a:cubicBezTo>
                <a:cubicBezTo>
                  <a:pt x="21600" y="9521"/>
                  <a:pt x="21600" y="9251"/>
                  <a:pt x="21600" y="8802"/>
                </a:cubicBezTo>
                <a:lnTo>
                  <a:pt x="21600" y="1530"/>
                </a:lnTo>
                <a:cubicBezTo>
                  <a:pt x="21600" y="1081"/>
                  <a:pt x="21600" y="812"/>
                  <a:pt x="21331" y="632"/>
                </a:cubicBezTo>
                <a:cubicBezTo>
                  <a:pt x="20993" y="373"/>
                  <a:pt x="20262" y="169"/>
                  <a:pt x="19333" y="75"/>
                </a:cubicBezTo>
                <a:cubicBezTo>
                  <a:pt x="18689" y="0"/>
                  <a:pt x="17721" y="0"/>
                  <a:pt x="16110" y="0"/>
                </a:cubicBezTo>
                <a:lnTo>
                  <a:pt x="0" y="0"/>
                </a:lnTo>
                <a:close/>
                <a:moveTo>
                  <a:pt x="0" y="11267"/>
                </a:moveTo>
                <a:lnTo>
                  <a:pt x="0" y="21600"/>
                </a:lnTo>
                <a:lnTo>
                  <a:pt x="16110" y="21600"/>
                </a:lnTo>
                <a:cubicBezTo>
                  <a:pt x="17721" y="21600"/>
                  <a:pt x="18689" y="21600"/>
                  <a:pt x="19333" y="21525"/>
                </a:cubicBezTo>
                <a:cubicBezTo>
                  <a:pt x="20262" y="21431"/>
                  <a:pt x="20993" y="21227"/>
                  <a:pt x="21331" y="20968"/>
                </a:cubicBezTo>
                <a:cubicBezTo>
                  <a:pt x="21600" y="20788"/>
                  <a:pt x="21600" y="20518"/>
                  <a:pt x="21600" y="20069"/>
                </a:cubicBezTo>
                <a:lnTo>
                  <a:pt x="21600" y="12797"/>
                </a:lnTo>
                <a:cubicBezTo>
                  <a:pt x="21600" y="12348"/>
                  <a:pt x="21600" y="12079"/>
                  <a:pt x="21331" y="11899"/>
                </a:cubicBezTo>
                <a:cubicBezTo>
                  <a:pt x="20993" y="11640"/>
                  <a:pt x="20262" y="11436"/>
                  <a:pt x="19333" y="11342"/>
                </a:cubicBezTo>
                <a:cubicBezTo>
                  <a:pt x="18689" y="11267"/>
                  <a:pt x="17721" y="11267"/>
                  <a:pt x="16110" y="11267"/>
                </a:cubicBezTo>
                <a:lnTo>
                  <a:pt x="0" y="11267"/>
                </a:lnTo>
                <a:close/>
              </a:path>
            </a:pathLst>
          </a:custGeom>
          <a:gradFill>
            <a:gsLst>
              <a:gs pos="0">
                <a:srgbClr val="0070C0"/>
              </a:gs>
              <a:gs pos="26000">
                <a:schemeClr val="accent3"/>
              </a:gs>
              <a:gs pos="98000">
                <a:srgbClr val="7EFF7E"/>
              </a:gs>
              <a:gs pos="100000">
                <a:schemeClr val="accent4"/>
              </a:gs>
            </a:gsLst>
            <a:lin ang="303864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3"/>
          <p:cNvSpPr txBox="1"/>
          <p:nvPr/>
        </p:nvSpPr>
        <p:spPr>
          <a:xfrm>
            <a:off x="3694540" y="3443150"/>
            <a:ext cx="1325234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Increase the Revenue</a:t>
            </a:r>
            <a:b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3"/>
          <p:cNvSpPr txBox="1"/>
          <p:nvPr/>
        </p:nvSpPr>
        <p:spPr>
          <a:xfrm>
            <a:off x="3694550" y="6306081"/>
            <a:ext cx="132522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Identifying  the high performing and low performing products</a:t>
            </a:r>
            <a:endParaRPr b="0" i="0" sz="4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b="0" i="0" sz="3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None/>
            </a:pPr>
            <a:br>
              <a:rPr b="0" i="0" lang="en-US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3"/>
          <p:cNvSpPr txBox="1"/>
          <p:nvPr/>
        </p:nvSpPr>
        <p:spPr>
          <a:xfrm>
            <a:off x="3694540" y="8418816"/>
            <a:ext cx="13252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Analyzing customers subscriptions</a:t>
            </a:r>
            <a:endParaRPr b="0" i="0" sz="4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None/>
            </a:pPr>
            <a:b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i="0" sz="3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3694540" y="9824386"/>
            <a:ext cx="1325234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Strategizing the sale of different plans</a:t>
            </a:r>
            <a:endParaRPr b="0" i="0" sz="4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None/>
            </a:pPr>
            <a:br>
              <a:rPr b="1" i="0" lang="en-US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" name="Google Shape;17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g5425043120_0_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445654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5425043120_0_2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5425043120_0_292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"/>
          <p:cNvSpPr txBox="1"/>
          <p:nvPr/>
        </p:nvSpPr>
        <p:spPr>
          <a:xfrm>
            <a:off x="6416040" y="994759"/>
            <a:ext cx="11551920" cy="84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BUSINESS QUESTIONS?</a:t>
            </a:r>
            <a:endParaRPr b="1" i="0" sz="4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4"/>
          <p:cNvSpPr/>
          <p:nvPr/>
        </p:nvSpPr>
        <p:spPr>
          <a:xfrm>
            <a:off x="2286000" y="3358214"/>
            <a:ext cx="1087938" cy="10667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"/>
          <p:cNvSpPr/>
          <p:nvPr/>
        </p:nvSpPr>
        <p:spPr>
          <a:xfrm>
            <a:off x="2286000" y="4763160"/>
            <a:ext cx="1087938" cy="10667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i="0" sz="4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2286000" y="6168106"/>
            <a:ext cx="1087938" cy="1066799"/>
          </a:xfrm>
          <a:prstGeom prst="ellipse">
            <a:avLst/>
          </a:prstGeom>
          <a:solidFill>
            <a:srgbClr val="0973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i="0" sz="4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2286000" y="7573052"/>
            <a:ext cx="1087938" cy="1066799"/>
          </a:xfrm>
          <a:prstGeom prst="ellipse">
            <a:avLst/>
          </a:prstGeom>
          <a:solidFill>
            <a:srgbClr val="FCAB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i="0" sz="4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4"/>
          <p:cNvSpPr/>
          <p:nvPr/>
        </p:nvSpPr>
        <p:spPr>
          <a:xfrm>
            <a:off x="2286000" y="9002608"/>
            <a:ext cx="1087938" cy="10667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i="0" sz="4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Google Shape;187;p4"/>
          <p:cNvSpPr txBox="1"/>
          <p:nvPr/>
        </p:nvSpPr>
        <p:spPr>
          <a:xfrm>
            <a:off x="3694540" y="3341741"/>
            <a:ext cx="1325234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None/>
            </a:pPr>
            <a:br>
              <a:rPr b="0" i="0" lang="en-US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3694540" y="6373184"/>
            <a:ext cx="13252340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Which category of plans are in high demand?</a:t>
            </a:r>
            <a:endParaRPr b="0" i="0" sz="4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br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3694540" y="7767964"/>
            <a:ext cx="13252340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are high and low revenue generating products?</a:t>
            </a:r>
            <a:endParaRPr b="0" i="0" sz="4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br>
              <a:rPr b="0" i="0" lang="en-US" sz="4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4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4"/>
          <p:cNvSpPr txBox="1"/>
          <p:nvPr/>
        </p:nvSpPr>
        <p:spPr>
          <a:xfrm>
            <a:off x="3694540" y="9191004"/>
            <a:ext cx="1325234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How are states performing in terms of profit?</a:t>
            </a:r>
            <a:endParaRPr b="0" i="0" sz="4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</a:pPr>
            <a:br>
              <a:rPr b="0" i="0" lang="en-US" sz="4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4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4"/>
          <p:cNvSpPr/>
          <p:nvPr/>
        </p:nvSpPr>
        <p:spPr>
          <a:xfrm rot="10800000">
            <a:off x="21756260" y="2590800"/>
            <a:ext cx="2627740" cy="87883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10333"/>
                </a:lnTo>
                <a:lnTo>
                  <a:pt x="16110" y="10333"/>
                </a:lnTo>
                <a:cubicBezTo>
                  <a:pt x="17721" y="10333"/>
                  <a:pt x="18689" y="10333"/>
                  <a:pt x="19333" y="10258"/>
                </a:cubicBezTo>
                <a:cubicBezTo>
                  <a:pt x="20262" y="10164"/>
                  <a:pt x="20993" y="9960"/>
                  <a:pt x="21331" y="9701"/>
                </a:cubicBezTo>
                <a:cubicBezTo>
                  <a:pt x="21600" y="9521"/>
                  <a:pt x="21600" y="9251"/>
                  <a:pt x="21600" y="8802"/>
                </a:cubicBezTo>
                <a:lnTo>
                  <a:pt x="21600" y="1530"/>
                </a:lnTo>
                <a:cubicBezTo>
                  <a:pt x="21600" y="1081"/>
                  <a:pt x="21600" y="812"/>
                  <a:pt x="21331" y="632"/>
                </a:cubicBezTo>
                <a:cubicBezTo>
                  <a:pt x="20993" y="373"/>
                  <a:pt x="20262" y="169"/>
                  <a:pt x="19333" y="75"/>
                </a:cubicBezTo>
                <a:cubicBezTo>
                  <a:pt x="18689" y="0"/>
                  <a:pt x="17721" y="0"/>
                  <a:pt x="16110" y="0"/>
                </a:cubicBezTo>
                <a:lnTo>
                  <a:pt x="0" y="0"/>
                </a:lnTo>
                <a:close/>
                <a:moveTo>
                  <a:pt x="0" y="11267"/>
                </a:moveTo>
                <a:lnTo>
                  <a:pt x="0" y="21600"/>
                </a:lnTo>
                <a:lnTo>
                  <a:pt x="16110" y="21600"/>
                </a:lnTo>
                <a:cubicBezTo>
                  <a:pt x="17721" y="21600"/>
                  <a:pt x="18689" y="21600"/>
                  <a:pt x="19333" y="21525"/>
                </a:cubicBezTo>
                <a:cubicBezTo>
                  <a:pt x="20262" y="21431"/>
                  <a:pt x="20993" y="21227"/>
                  <a:pt x="21331" y="20968"/>
                </a:cubicBezTo>
                <a:cubicBezTo>
                  <a:pt x="21600" y="20788"/>
                  <a:pt x="21600" y="20518"/>
                  <a:pt x="21600" y="20069"/>
                </a:cubicBezTo>
                <a:lnTo>
                  <a:pt x="21600" y="12797"/>
                </a:lnTo>
                <a:cubicBezTo>
                  <a:pt x="21600" y="12348"/>
                  <a:pt x="21600" y="12079"/>
                  <a:pt x="21331" y="11899"/>
                </a:cubicBezTo>
                <a:cubicBezTo>
                  <a:pt x="20993" y="11640"/>
                  <a:pt x="20262" y="11436"/>
                  <a:pt x="19333" y="11342"/>
                </a:cubicBezTo>
                <a:cubicBezTo>
                  <a:pt x="18689" y="11267"/>
                  <a:pt x="17721" y="11267"/>
                  <a:pt x="16110" y="11267"/>
                </a:cubicBezTo>
                <a:lnTo>
                  <a:pt x="0" y="11267"/>
                </a:lnTo>
                <a:close/>
              </a:path>
            </a:pathLst>
          </a:custGeom>
          <a:gradFill>
            <a:gsLst>
              <a:gs pos="0">
                <a:srgbClr val="0070C0"/>
              </a:gs>
              <a:gs pos="26000">
                <a:schemeClr val="accent3"/>
              </a:gs>
              <a:gs pos="98000">
                <a:srgbClr val="7EFF7E"/>
              </a:gs>
              <a:gs pos="100000">
                <a:schemeClr val="accent4"/>
              </a:gs>
            </a:gsLst>
            <a:lin ang="303864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4"/>
          <p:cNvSpPr txBox="1"/>
          <p:nvPr/>
        </p:nvSpPr>
        <p:spPr>
          <a:xfrm>
            <a:off x="3694602" y="4974850"/>
            <a:ext cx="13252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Who are the top 10 customers for the company?</a:t>
            </a:r>
            <a:endParaRPr b="0" i="0" sz="4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</a:pPr>
            <a:br>
              <a:rPr b="0" i="0" lang="en-US" sz="4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4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4"/>
          <p:cNvSpPr/>
          <p:nvPr/>
        </p:nvSpPr>
        <p:spPr>
          <a:xfrm>
            <a:off x="2286000" y="10312375"/>
            <a:ext cx="1087938" cy="1066799"/>
          </a:xfrm>
          <a:prstGeom prst="ellipse">
            <a:avLst/>
          </a:prstGeom>
          <a:solidFill>
            <a:srgbClr val="5EC9F6">
              <a:alpha val="7137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"/>
          <p:cNvSpPr txBox="1"/>
          <p:nvPr/>
        </p:nvSpPr>
        <p:spPr>
          <a:xfrm>
            <a:off x="3694550" y="10482695"/>
            <a:ext cx="132522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Which states are doing good with respect to FudgeFlix and Fudgemart?</a:t>
            </a:r>
            <a:endParaRPr b="0" i="0" sz="4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</a:pPr>
            <a:br>
              <a:rPr b="0" i="0" lang="en-US" sz="3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3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4"/>
          <p:cNvSpPr txBox="1"/>
          <p:nvPr/>
        </p:nvSpPr>
        <p:spPr>
          <a:xfrm>
            <a:off x="3694590" y="3319800"/>
            <a:ext cx="132522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Which are the plans that have generated most and least revenue for the company?</a:t>
            </a:r>
            <a:endParaRPr b="0" i="0" sz="4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6" name="Google Shape;19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4767" y="1175278"/>
            <a:ext cx="20363086" cy="1136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67331" y="2282917"/>
            <a:ext cx="5317958" cy="64928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"/>
          <p:cNvSpPr/>
          <p:nvPr/>
        </p:nvSpPr>
        <p:spPr>
          <a:xfrm>
            <a:off x="10441689" y="2282917"/>
            <a:ext cx="625642" cy="649282"/>
          </a:xfrm>
          <a:prstGeom prst="roundRect">
            <a:avLst>
              <a:gd fmla="val 50000" name="adj"/>
            </a:avLst>
          </a:prstGeom>
          <a:solidFill>
            <a:srgbClr val="5EC9F6">
              <a:alpha val="71372"/>
            </a:srgbClr>
          </a:solidFill>
          <a:ln>
            <a:noFill/>
          </a:ln>
          <a:effectLst>
            <a:outerShdw blurRad="63500"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5"/>
          <p:cNvSpPr txBox="1"/>
          <p:nvPr/>
        </p:nvSpPr>
        <p:spPr>
          <a:xfrm>
            <a:off x="6416040" y="994759"/>
            <a:ext cx="11551920" cy="84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FLOW CHART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5"/>
          <p:cNvSpPr/>
          <p:nvPr/>
        </p:nvSpPr>
        <p:spPr>
          <a:xfrm>
            <a:off x="1868556" y="4927697"/>
            <a:ext cx="2709257" cy="127432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</a:t>
            </a:r>
            <a:endParaRPr b="1" i="0" sz="6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7" name="Google Shape;20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9" name="Google Shape;20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37525" y="3379103"/>
            <a:ext cx="2709275" cy="90309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"/>
          <p:cNvSpPr txBox="1"/>
          <p:nvPr/>
        </p:nvSpPr>
        <p:spPr>
          <a:xfrm>
            <a:off x="8011525" y="7313275"/>
            <a:ext cx="2430300" cy="16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973C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Loading stage data for FudgeMart and FudgeFlix to Data warehouse</a:t>
            </a:r>
            <a:endParaRPr b="1" i="0" sz="2000" u="none" cap="none" strike="noStrike">
              <a:solidFill>
                <a:srgbClr val="0973C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6"/>
          <p:cNvGrpSpPr/>
          <p:nvPr/>
        </p:nvGrpSpPr>
        <p:grpSpPr>
          <a:xfrm>
            <a:off x="1082772" y="2139697"/>
            <a:ext cx="22244931" cy="11222292"/>
            <a:chOff x="1053676" y="1253648"/>
            <a:chExt cx="22244931" cy="11222292"/>
          </a:xfrm>
        </p:grpSpPr>
        <p:sp>
          <p:nvSpPr>
            <p:cNvPr id="216" name="Google Shape;216;p6"/>
            <p:cNvSpPr/>
            <p:nvPr/>
          </p:nvSpPr>
          <p:spPr>
            <a:xfrm>
              <a:off x="21492358" y="1253648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22093305" y="2456456"/>
              <a:ext cx="50494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11</a:t>
              </a:r>
              <a:endPara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21495706" y="3659263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endPara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22077163" y="10811468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17</a:t>
              </a:r>
              <a:endPara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1490945" y="12014275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18</a:t>
              </a:r>
              <a:endPara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2181333" y="5455642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13</a:t>
              </a:r>
              <a:endPara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22770898" y="6657880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14</a:t>
              </a:r>
              <a:endPara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2475093" y="3643952"/>
              <a:ext cx="3561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1885526" y="2441144"/>
              <a:ext cx="3561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2475093" y="11978327"/>
              <a:ext cx="3561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1885526" y="10775519"/>
              <a:ext cx="3561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2471744" y="9572712"/>
              <a:ext cx="3561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1643243" y="7855925"/>
              <a:ext cx="3561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Helvetica Neue"/>
                <a:buNone/>
              </a:pPr>
              <a:r>
                <a:t/>
              </a:r>
              <a:endPara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1053676" y="6653688"/>
              <a:ext cx="3561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1639894" y="5451451"/>
              <a:ext cx="3561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8829675" y="3536950"/>
              <a:ext cx="6688138" cy="6688138"/>
            </a:xfrm>
            <a:custGeom>
              <a:rect b="b" l="l" r="r" t="t"/>
              <a:pathLst>
                <a:path extrusionOk="0" h="7668212" w="7668212">
                  <a:moveTo>
                    <a:pt x="3834106" y="194436"/>
                  </a:moveTo>
                  <a:cubicBezTo>
                    <a:pt x="1823972" y="194436"/>
                    <a:pt x="194436" y="1823972"/>
                    <a:pt x="194436" y="3834106"/>
                  </a:cubicBezTo>
                  <a:cubicBezTo>
                    <a:pt x="194436" y="5844240"/>
                    <a:pt x="1823972" y="7473776"/>
                    <a:pt x="3834106" y="7473776"/>
                  </a:cubicBezTo>
                  <a:cubicBezTo>
                    <a:pt x="5844240" y="7473776"/>
                    <a:pt x="7473776" y="5844240"/>
                    <a:pt x="7473776" y="3834106"/>
                  </a:cubicBezTo>
                  <a:cubicBezTo>
                    <a:pt x="7473776" y="1823972"/>
                    <a:pt x="5844240" y="194436"/>
                    <a:pt x="3834106" y="194436"/>
                  </a:cubicBezTo>
                  <a:close/>
                  <a:moveTo>
                    <a:pt x="3834106" y="0"/>
                  </a:moveTo>
                  <a:cubicBezTo>
                    <a:pt x="5951624" y="0"/>
                    <a:pt x="7668212" y="1716588"/>
                    <a:pt x="7668212" y="3834106"/>
                  </a:cubicBezTo>
                  <a:cubicBezTo>
                    <a:pt x="7668212" y="5951624"/>
                    <a:pt x="5951624" y="7668212"/>
                    <a:pt x="3834106" y="7668212"/>
                  </a:cubicBezTo>
                  <a:cubicBezTo>
                    <a:pt x="1716588" y="7668212"/>
                    <a:pt x="0" y="5951624"/>
                    <a:pt x="0" y="3834106"/>
                  </a:cubicBezTo>
                  <a:cubicBezTo>
                    <a:pt x="0" y="1716588"/>
                    <a:pt x="1716588" y="0"/>
                    <a:pt x="3834106" y="0"/>
                  </a:cubicBezTo>
                  <a:close/>
                </a:path>
              </a:pathLst>
            </a:custGeom>
            <a:solidFill>
              <a:srgbClr val="EFF0F4">
                <a:alpha val="44313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9512730" y="4203726"/>
              <a:ext cx="5322028" cy="5322028"/>
            </a:xfrm>
            <a:custGeom>
              <a:rect b="b" l="l" r="r" t="t"/>
              <a:pathLst>
                <a:path extrusionOk="0" h="7668212" w="7668212">
                  <a:moveTo>
                    <a:pt x="3834106" y="194436"/>
                  </a:moveTo>
                  <a:cubicBezTo>
                    <a:pt x="1823972" y="194436"/>
                    <a:pt x="194436" y="1823972"/>
                    <a:pt x="194436" y="3834106"/>
                  </a:cubicBezTo>
                  <a:cubicBezTo>
                    <a:pt x="194436" y="5844240"/>
                    <a:pt x="1823972" y="7473776"/>
                    <a:pt x="3834106" y="7473776"/>
                  </a:cubicBezTo>
                  <a:cubicBezTo>
                    <a:pt x="5844240" y="7473776"/>
                    <a:pt x="7473776" y="5844240"/>
                    <a:pt x="7473776" y="3834106"/>
                  </a:cubicBezTo>
                  <a:cubicBezTo>
                    <a:pt x="7473776" y="1823972"/>
                    <a:pt x="5844240" y="194436"/>
                    <a:pt x="3834106" y="194436"/>
                  </a:cubicBezTo>
                  <a:close/>
                  <a:moveTo>
                    <a:pt x="3834106" y="0"/>
                  </a:moveTo>
                  <a:cubicBezTo>
                    <a:pt x="5951624" y="0"/>
                    <a:pt x="7668212" y="1716588"/>
                    <a:pt x="7668212" y="3834106"/>
                  </a:cubicBezTo>
                  <a:cubicBezTo>
                    <a:pt x="7668212" y="5951624"/>
                    <a:pt x="5951624" y="7668212"/>
                    <a:pt x="3834106" y="7668212"/>
                  </a:cubicBezTo>
                  <a:cubicBezTo>
                    <a:pt x="1716588" y="7668212"/>
                    <a:pt x="0" y="5951624"/>
                    <a:pt x="0" y="3834106"/>
                  </a:cubicBezTo>
                  <a:cubicBezTo>
                    <a:pt x="0" y="1716588"/>
                    <a:pt x="1716588" y="0"/>
                    <a:pt x="3834106" y="0"/>
                  </a:cubicBezTo>
                  <a:close/>
                </a:path>
              </a:pathLst>
            </a:custGeom>
            <a:gradFill>
              <a:gsLst>
                <a:gs pos="0">
                  <a:srgbClr val="5242A6"/>
                </a:gs>
                <a:gs pos="49500">
                  <a:srgbClr val="5886CE"/>
                </a:gs>
                <a:gs pos="99001">
                  <a:srgbClr val="5EC9F6"/>
                </a:gs>
                <a:gs pos="100000">
                  <a:srgbClr val="5EC9F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9005961" y="3713236"/>
              <a:ext cx="6335567" cy="6335567"/>
            </a:xfrm>
            <a:prstGeom prst="ellipse">
              <a:avLst/>
            </a:prstGeom>
            <a:noFill/>
            <a:ln cap="flat" cmpd="sng" w="25400">
              <a:solidFill>
                <a:srgbClr val="BFC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13217525" y="3829050"/>
              <a:ext cx="200025" cy="200025"/>
            </a:xfrm>
            <a:prstGeom prst="ellipse">
              <a:avLst/>
            </a:prstGeom>
            <a:solidFill>
              <a:srgbClr val="BFC5CE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13234988" y="9717088"/>
              <a:ext cx="200025" cy="200025"/>
            </a:xfrm>
            <a:prstGeom prst="ellipse">
              <a:avLst/>
            </a:prstGeom>
            <a:solidFill>
              <a:srgbClr val="BFC5CE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15241588" y="6770688"/>
              <a:ext cx="200025" cy="200025"/>
            </a:xfrm>
            <a:prstGeom prst="ellipse">
              <a:avLst/>
            </a:prstGeom>
            <a:solidFill>
              <a:srgbClr val="BFC5CE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10975975" y="3829050"/>
              <a:ext cx="200025" cy="200025"/>
            </a:xfrm>
            <a:prstGeom prst="ellipse">
              <a:avLst/>
            </a:prstGeom>
            <a:solidFill>
              <a:srgbClr val="BFC5CE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10942638" y="9717088"/>
              <a:ext cx="200025" cy="200025"/>
            </a:xfrm>
            <a:prstGeom prst="ellipse">
              <a:avLst/>
            </a:prstGeom>
            <a:solidFill>
              <a:srgbClr val="BFC5CE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8905875" y="6770688"/>
              <a:ext cx="200025" cy="200025"/>
            </a:xfrm>
            <a:prstGeom prst="ellipse">
              <a:avLst/>
            </a:prstGeom>
            <a:solidFill>
              <a:srgbClr val="BFC5CE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13374688" y="2695575"/>
              <a:ext cx="2116137" cy="1179513"/>
            </a:xfrm>
            <a:custGeom>
              <a:rect b="b" l="l" r="r" t="t"/>
              <a:pathLst>
                <a:path extrusionOk="0" h="1179094" w="2117558">
                  <a:moveTo>
                    <a:pt x="0" y="1179094"/>
                  </a:moveTo>
                  <a:lnTo>
                    <a:pt x="986589" y="192505"/>
                  </a:lnTo>
                  <a:cubicBezTo>
                    <a:pt x="1075897" y="111610"/>
                    <a:pt x="1187507" y="8412"/>
                    <a:pt x="1371600" y="0"/>
                  </a:cubicBezTo>
                  <a:lnTo>
                    <a:pt x="2117558" y="0"/>
                  </a:lnTo>
                </a:path>
              </a:pathLst>
            </a:custGeom>
            <a:noFill/>
            <a:ln cap="flat" cmpd="sng" w="25400">
              <a:solidFill>
                <a:srgbClr val="BFC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1" name="Google Shape;241;p6"/>
            <p:cNvSpPr/>
            <p:nvPr/>
          </p:nvSpPr>
          <p:spPr>
            <a:xfrm flipH="1">
              <a:off x="8899525" y="2682875"/>
              <a:ext cx="2116138" cy="1181100"/>
            </a:xfrm>
            <a:custGeom>
              <a:rect b="b" l="l" r="r" t="t"/>
              <a:pathLst>
                <a:path extrusionOk="0" h="1179094" w="2117558">
                  <a:moveTo>
                    <a:pt x="0" y="1179094"/>
                  </a:moveTo>
                  <a:lnTo>
                    <a:pt x="986589" y="192505"/>
                  </a:lnTo>
                  <a:cubicBezTo>
                    <a:pt x="1075897" y="111610"/>
                    <a:pt x="1187507" y="8412"/>
                    <a:pt x="1371600" y="0"/>
                  </a:cubicBezTo>
                  <a:lnTo>
                    <a:pt x="2117558" y="0"/>
                  </a:lnTo>
                </a:path>
              </a:pathLst>
            </a:custGeom>
            <a:noFill/>
            <a:ln cap="flat" cmpd="sng" w="25400">
              <a:solidFill>
                <a:srgbClr val="BFC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4256088" y="2205038"/>
              <a:ext cx="4695825" cy="957262"/>
            </a:xfrm>
            <a:prstGeom prst="roundRect">
              <a:avLst>
                <a:gd fmla="val 50000" name="adj"/>
              </a:avLst>
            </a:prstGeom>
            <a:solidFill>
              <a:srgbClr val="5EC9F6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8310125" y="2510610"/>
              <a:ext cx="345976" cy="34611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8385037" y="2583638"/>
              <a:ext cx="199979" cy="200061"/>
            </a:xfrm>
            <a:prstGeom prst="ellipse">
              <a:avLst/>
            </a:prstGeom>
            <a:solidFill>
              <a:srgbClr val="BFC5CE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6255170" y="2432281"/>
              <a:ext cx="18473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Helvetica Neue"/>
                <a:buNone/>
              </a:pPr>
              <a:r>
                <a:t/>
              </a:r>
              <a:endPara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3658255" y="6629631"/>
              <a:ext cx="3419584" cy="461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Lorem Ipsum has been </a:t>
              </a:r>
              <a:endPara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8310125" y="10860860"/>
              <a:ext cx="345976" cy="34611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5470188" y="2205038"/>
              <a:ext cx="4695825" cy="957262"/>
            </a:xfrm>
            <a:prstGeom prst="roundRect">
              <a:avLst>
                <a:gd fmla="val 50000" name="adj"/>
              </a:avLst>
            </a:prstGeom>
            <a:solidFill>
              <a:srgbClr val="577CC8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5787314" y="2510610"/>
              <a:ext cx="345976" cy="34611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5862227" y="2583638"/>
              <a:ext cx="199979" cy="200061"/>
            </a:xfrm>
            <a:prstGeom prst="ellipse">
              <a:avLst/>
            </a:prstGeom>
            <a:solidFill>
              <a:srgbClr val="BFC5CE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6612188" y="2368262"/>
              <a:ext cx="2805576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FUDGEMART</a:t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6728702" y="6707960"/>
              <a:ext cx="345976" cy="34611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7392005" y="6629631"/>
              <a:ext cx="3419584" cy="461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Lorem Ipsum has been </a:t>
              </a:r>
              <a:endPara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5787314" y="10860860"/>
              <a:ext cx="345976" cy="34611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16450617" y="10782531"/>
              <a:ext cx="3419584" cy="461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Lorem Ipsum has been </a:t>
              </a:r>
              <a:endPara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A picture containing logo&#10;&#10;Description automatically generated" id="256" name="Google Shape;256;p6"/>
          <p:cNvPicPr preferRelativeResize="0"/>
          <p:nvPr/>
        </p:nvPicPr>
        <p:blipFill rotWithShape="1">
          <a:blip r:embed="rId3">
            <a:alphaModFix amt="82000"/>
          </a:blip>
          <a:srcRect b="0" l="0" r="0" t="0"/>
          <a:stretch/>
        </p:blipFill>
        <p:spPr>
          <a:xfrm>
            <a:off x="10157647" y="6297404"/>
            <a:ext cx="4095183" cy="2334254"/>
          </a:xfrm>
          <a:prstGeom prst="rect">
            <a:avLst/>
          </a:prstGeom>
          <a:noFill/>
          <a:ln>
            <a:noFill/>
          </a:ln>
          <a:effectLst>
            <a:outerShdw sx="113000" rotWithShape="0" algn="ctr" sy="113000">
              <a:schemeClr val="lt1">
                <a:alpha val="40000"/>
              </a:schemeClr>
            </a:outerShdw>
          </a:effectLst>
        </p:spPr>
      </p:pic>
      <p:sp>
        <p:nvSpPr>
          <p:cNvPr id="257" name="Google Shape;257;p6"/>
          <p:cNvSpPr/>
          <p:nvPr/>
        </p:nvSpPr>
        <p:spPr>
          <a:xfrm>
            <a:off x="5260029" y="2401313"/>
            <a:ext cx="250902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FUDGEFLIX</a:t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8" name="Google Shape;258;p6"/>
          <p:cNvGrpSpPr/>
          <p:nvPr/>
        </p:nvGrpSpPr>
        <p:grpSpPr>
          <a:xfrm>
            <a:off x="2496781" y="4347775"/>
            <a:ext cx="6393689" cy="7667717"/>
            <a:chOff x="1766632" y="1857541"/>
            <a:chExt cx="4939500" cy="10161300"/>
          </a:xfrm>
        </p:grpSpPr>
        <p:sp>
          <p:nvSpPr>
            <p:cNvPr id="259" name="Google Shape;259;p6"/>
            <p:cNvSpPr/>
            <p:nvPr/>
          </p:nvSpPr>
          <p:spPr>
            <a:xfrm>
              <a:off x="1766632" y="1857541"/>
              <a:ext cx="4939500" cy="10161300"/>
            </a:xfrm>
            <a:prstGeom prst="rect">
              <a:avLst/>
            </a:prstGeom>
            <a:solidFill>
              <a:srgbClr val="E7E8EA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3207878" y="2730631"/>
              <a:ext cx="1749600" cy="309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1" name="Google Shape;261;p6"/>
            <p:cNvSpPr txBox="1"/>
            <p:nvPr/>
          </p:nvSpPr>
          <p:spPr>
            <a:xfrm>
              <a:off x="2184322" y="6319195"/>
              <a:ext cx="4221900" cy="37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spAutoFit/>
            </a:bodyPr>
            <a:lstStyle/>
            <a:p>
              <a:pPr indent="-45085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500"/>
                <a:buFont typeface="Helvetica Neue"/>
                <a:buChar char="●"/>
              </a:pPr>
              <a:r>
                <a:rPr b="0" i="0" lang="en-US" sz="3500" u="none" cap="none" strike="noStrike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Online DVD by mail and Video on demand service.</a:t>
              </a:r>
              <a:endParaRPr b="0" i="0" sz="35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5085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500"/>
                <a:buFont typeface="Helvetica Neue"/>
                <a:buChar char="●"/>
              </a:pPr>
              <a:r>
                <a:rPr b="0" i="0" lang="en-US" sz="3500" u="none" cap="none" strike="noStrike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Contains data about video titles, accounts, subscription plans, etc.</a:t>
              </a:r>
              <a:endParaRPr b="0" i="0" sz="35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Laptop" id="262" name="Google Shape;26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9529" y="5339867"/>
            <a:ext cx="1237697" cy="123769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6"/>
          <p:cNvSpPr/>
          <p:nvPr/>
        </p:nvSpPr>
        <p:spPr>
          <a:xfrm>
            <a:off x="5321966" y="3280382"/>
            <a:ext cx="250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FUDGEFLIX</a:t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p6"/>
          <p:cNvSpPr txBox="1"/>
          <p:nvPr/>
        </p:nvSpPr>
        <p:spPr>
          <a:xfrm>
            <a:off x="6416040" y="994759"/>
            <a:ext cx="11551920" cy="84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UNDERSTANDING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" name="Google Shape;265;p6"/>
          <p:cNvGrpSpPr/>
          <p:nvPr/>
        </p:nvGrpSpPr>
        <p:grpSpPr>
          <a:xfrm>
            <a:off x="15520007" y="4174050"/>
            <a:ext cx="6393689" cy="8602943"/>
            <a:chOff x="1766632" y="1857541"/>
            <a:chExt cx="4939500" cy="11400668"/>
          </a:xfrm>
        </p:grpSpPr>
        <p:sp>
          <p:nvSpPr>
            <p:cNvPr id="266" name="Google Shape;266;p6"/>
            <p:cNvSpPr/>
            <p:nvPr/>
          </p:nvSpPr>
          <p:spPr>
            <a:xfrm>
              <a:off x="1766632" y="1857541"/>
              <a:ext cx="4939500" cy="10161300"/>
            </a:xfrm>
            <a:prstGeom prst="rect">
              <a:avLst/>
            </a:prstGeom>
            <a:solidFill>
              <a:srgbClr val="E7E8EA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3207878" y="2730631"/>
              <a:ext cx="1749600" cy="309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8" name="Google Shape;268;p6"/>
            <p:cNvSpPr txBox="1"/>
            <p:nvPr/>
          </p:nvSpPr>
          <p:spPr>
            <a:xfrm>
              <a:off x="2184331" y="6319209"/>
              <a:ext cx="4221900" cy="69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-450850" lvl="0" marL="45720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500"/>
                <a:buFont typeface="Helvetica Neue"/>
                <a:buChar char="●"/>
              </a:pPr>
              <a:r>
                <a:rPr b="0" i="0" lang="en-US" sz="3500" u="none" cap="none" strike="noStrike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Online retail store selling 53 unique products.</a:t>
              </a:r>
              <a:endParaRPr b="0" i="0" sz="35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50850" lvl="0" marL="45720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500"/>
                <a:buFont typeface="Helvetica Neue"/>
                <a:buChar char="●"/>
              </a:pPr>
              <a:r>
                <a:rPr b="0" i="0" lang="en-US" sz="3500" u="none" cap="none" strike="noStrike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The database consists of customers, products and vendors, stored credit cards, etc.</a:t>
              </a:r>
              <a:endParaRPr b="0" i="0" sz="35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69" name="Google Shape;269;p6"/>
          <p:cNvSpPr/>
          <p:nvPr/>
        </p:nvSpPr>
        <p:spPr>
          <a:xfrm>
            <a:off x="18137566" y="5504668"/>
            <a:ext cx="811372" cy="908107"/>
          </a:xfrm>
          <a:custGeom>
            <a:rect b="b" l="l" r="r" t="t"/>
            <a:pathLst>
              <a:path extrusionOk="0" h="21021" w="21569">
                <a:moveTo>
                  <a:pt x="20218" y="5853"/>
                </a:moveTo>
                <a:cubicBezTo>
                  <a:pt x="20187" y="5514"/>
                  <a:pt x="19894" y="5255"/>
                  <a:pt x="19545" y="5256"/>
                </a:cubicBezTo>
                <a:lnTo>
                  <a:pt x="16849" y="5256"/>
                </a:lnTo>
                <a:lnTo>
                  <a:pt x="16849" y="4271"/>
                </a:lnTo>
                <a:cubicBezTo>
                  <a:pt x="16849" y="1913"/>
                  <a:pt x="14888" y="1"/>
                  <a:pt x="12469" y="2"/>
                </a:cubicBezTo>
                <a:cubicBezTo>
                  <a:pt x="11888" y="2"/>
                  <a:pt x="11313" y="114"/>
                  <a:pt x="10778" y="333"/>
                </a:cubicBezTo>
                <a:cubicBezTo>
                  <a:pt x="8553" y="-577"/>
                  <a:pt x="5993" y="443"/>
                  <a:pt x="5060" y="2612"/>
                </a:cubicBezTo>
                <a:cubicBezTo>
                  <a:pt x="4834" y="3137"/>
                  <a:pt x="4718" y="3701"/>
                  <a:pt x="4720" y="4271"/>
                </a:cubicBezTo>
                <a:lnTo>
                  <a:pt x="4720" y="5256"/>
                </a:lnTo>
                <a:lnTo>
                  <a:pt x="4661" y="5256"/>
                </a:lnTo>
                <a:lnTo>
                  <a:pt x="5927" y="18831"/>
                </a:lnTo>
                <a:cubicBezTo>
                  <a:pt x="5961" y="19192"/>
                  <a:pt x="5688" y="19512"/>
                  <a:pt x="5318" y="19545"/>
                </a:cubicBezTo>
                <a:cubicBezTo>
                  <a:pt x="5317" y="19545"/>
                  <a:pt x="5317" y="19545"/>
                  <a:pt x="5317" y="19545"/>
                </a:cubicBezTo>
                <a:cubicBezTo>
                  <a:pt x="5296" y="19545"/>
                  <a:pt x="5276" y="19545"/>
                  <a:pt x="5256" y="19545"/>
                </a:cubicBezTo>
                <a:cubicBezTo>
                  <a:pt x="4906" y="19546"/>
                  <a:pt x="4614" y="19287"/>
                  <a:pt x="4582" y="18948"/>
                </a:cubicBezTo>
                <a:lnTo>
                  <a:pt x="3305" y="5256"/>
                </a:lnTo>
                <a:lnTo>
                  <a:pt x="2024" y="5256"/>
                </a:lnTo>
                <a:cubicBezTo>
                  <a:pt x="1675" y="5255"/>
                  <a:pt x="1382" y="5514"/>
                  <a:pt x="1351" y="5853"/>
                </a:cubicBezTo>
                <a:lnTo>
                  <a:pt x="3" y="20305"/>
                </a:lnTo>
                <a:cubicBezTo>
                  <a:pt x="-31" y="20666"/>
                  <a:pt x="242" y="20986"/>
                  <a:pt x="613" y="21019"/>
                </a:cubicBezTo>
                <a:cubicBezTo>
                  <a:pt x="634" y="21021"/>
                  <a:pt x="655" y="21022"/>
                  <a:pt x="677" y="21021"/>
                </a:cubicBezTo>
                <a:lnTo>
                  <a:pt x="20892" y="21021"/>
                </a:lnTo>
                <a:cubicBezTo>
                  <a:pt x="21264" y="21023"/>
                  <a:pt x="21567" y="20730"/>
                  <a:pt x="21569" y="20367"/>
                </a:cubicBezTo>
                <a:cubicBezTo>
                  <a:pt x="21569" y="20346"/>
                  <a:pt x="21568" y="20326"/>
                  <a:pt x="21566" y="20305"/>
                </a:cubicBezTo>
                <a:close/>
                <a:moveTo>
                  <a:pt x="8089" y="4271"/>
                </a:moveTo>
                <a:lnTo>
                  <a:pt x="8089" y="5256"/>
                </a:lnTo>
                <a:lnTo>
                  <a:pt x="6068" y="5256"/>
                </a:lnTo>
                <a:lnTo>
                  <a:pt x="6068" y="4271"/>
                </a:lnTo>
                <a:cubicBezTo>
                  <a:pt x="6069" y="2639"/>
                  <a:pt x="7426" y="1317"/>
                  <a:pt x="9100" y="1315"/>
                </a:cubicBezTo>
                <a:cubicBezTo>
                  <a:pt x="9167" y="1315"/>
                  <a:pt x="9235" y="1322"/>
                  <a:pt x="9302" y="1327"/>
                </a:cubicBezTo>
                <a:cubicBezTo>
                  <a:pt x="8523" y="2119"/>
                  <a:pt x="8088" y="3174"/>
                  <a:pt x="8089" y="4271"/>
                </a:cubicBezTo>
                <a:close/>
                <a:moveTo>
                  <a:pt x="15501" y="5256"/>
                </a:moveTo>
                <a:lnTo>
                  <a:pt x="13480" y="5256"/>
                </a:lnTo>
                <a:lnTo>
                  <a:pt x="13480" y="4271"/>
                </a:lnTo>
                <a:cubicBezTo>
                  <a:pt x="13480" y="3769"/>
                  <a:pt x="13388" y="3272"/>
                  <a:pt x="13210" y="2801"/>
                </a:cubicBezTo>
                <a:cubicBezTo>
                  <a:pt x="13095" y="2457"/>
                  <a:pt x="12714" y="2268"/>
                  <a:pt x="12360" y="2381"/>
                </a:cubicBezTo>
                <a:cubicBezTo>
                  <a:pt x="12007" y="2494"/>
                  <a:pt x="11814" y="2865"/>
                  <a:pt x="11929" y="3210"/>
                </a:cubicBezTo>
                <a:cubicBezTo>
                  <a:pt x="11934" y="3224"/>
                  <a:pt x="11940" y="3239"/>
                  <a:pt x="11946" y="3253"/>
                </a:cubicBezTo>
                <a:cubicBezTo>
                  <a:pt x="12069" y="3579"/>
                  <a:pt x="12132" y="3923"/>
                  <a:pt x="12132" y="4271"/>
                </a:cubicBezTo>
                <a:lnTo>
                  <a:pt x="12132" y="5256"/>
                </a:lnTo>
                <a:lnTo>
                  <a:pt x="9437" y="5256"/>
                </a:lnTo>
                <a:lnTo>
                  <a:pt x="9437" y="4271"/>
                </a:lnTo>
                <a:cubicBezTo>
                  <a:pt x="9437" y="2638"/>
                  <a:pt x="10794" y="1315"/>
                  <a:pt x="12469" y="1315"/>
                </a:cubicBezTo>
                <a:cubicBezTo>
                  <a:pt x="14144" y="1315"/>
                  <a:pt x="15501" y="2638"/>
                  <a:pt x="15501" y="427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0" name="Google Shape;27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425043120_0_81"/>
          <p:cNvSpPr/>
          <p:nvPr/>
        </p:nvSpPr>
        <p:spPr>
          <a:xfrm>
            <a:off x="5260029" y="2401313"/>
            <a:ext cx="250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FUDGEFLIX</a:t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g5425043120_0_81"/>
          <p:cNvSpPr/>
          <p:nvPr/>
        </p:nvSpPr>
        <p:spPr>
          <a:xfrm>
            <a:off x="5321966" y="3280382"/>
            <a:ext cx="250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FUDGEFLIX</a:t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g5425043120_0_81"/>
          <p:cNvSpPr txBox="1"/>
          <p:nvPr/>
        </p:nvSpPr>
        <p:spPr>
          <a:xfrm>
            <a:off x="6416040" y="994759"/>
            <a:ext cx="115518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UNDERSTANDING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g5425043120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5750" y="3280381"/>
            <a:ext cx="20132400" cy="9524324"/>
          </a:xfrm>
          <a:prstGeom prst="rect">
            <a:avLst/>
          </a:prstGeom>
          <a:noFill/>
          <a:ln>
            <a:noFill/>
          </a:ln>
          <a:effectLst>
            <a:outerShdw blurRad="242888" rotWithShape="0" algn="bl" dir="5400000" dist="19050">
              <a:srgbClr val="D9D9D9">
                <a:alpha val="80784"/>
              </a:srgbClr>
            </a:outerShdw>
          </a:effectLst>
        </p:spPr>
      </p:pic>
      <p:sp>
        <p:nvSpPr>
          <p:cNvPr id="280" name="Google Shape;280;g5425043120_0_81"/>
          <p:cNvSpPr/>
          <p:nvPr/>
        </p:nvSpPr>
        <p:spPr>
          <a:xfrm>
            <a:off x="9844009" y="2079512"/>
            <a:ext cx="4695900" cy="957300"/>
          </a:xfrm>
          <a:prstGeom prst="roundRect">
            <a:avLst>
              <a:gd fmla="val 50000" name="adj"/>
            </a:avLst>
          </a:prstGeom>
          <a:solidFill>
            <a:srgbClr val="5EC9F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1" name="Google Shape;281;g5425043120_0_81"/>
          <p:cNvSpPr/>
          <p:nvPr/>
        </p:nvSpPr>
        <p:spPr>
          <a:xfrm>
            <a:off x="10937491" y="2265820"/>
            <a:ext cx="250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FUDGEFLIX</a:t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2" name="Google Shape;282;g5425043120_0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5425043120_0_81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425043120_0_142"/>
          <p:cNvSpPr/>
          <p:nvPr/>
        </p:nvSpPr>
        <p:spPr>
          <a:xfrm>
            <a:off x="5260029" y="2401313"/>
            <a:ext cx="250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FUDGEFLIX</a:t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g5425043120_0_142"/>
          <p:cNvSpPr/>
          <p:nvPr/>
        </p:nvSpPr>
        <p:spPr>
          <a:xfrm>
            <a:off x="5321966" y="3280382"/>
            <a:ext cx="2508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FUDGEFLIX</a:t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g5425043120_0_142"/>
          <p:cNvSpPr txBox="1"/>
          <p:nvPr/>
        </p:nvSpPr>
        <p:spPr>
          <a:xfrm>
            <a:off x="6416040" y="994759"/>
            <a:ext cx="115518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UNDERSTANDING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g5425043120_0_142"/>
          <p:cNvPicPr preferRelativeResize="0"/>
          <p:nvPr/>
        </p:nvPicPr>
        <p:blipFill rotWithShape="1">
          <a:blip r:embed="rId3">
            <a:alphaModFix/>
          </a:blip>
          <a:srcRect b="2969" l="0" r="1350" t="0"/>
          <a:stretch/>
        </p:blipFill>
        <p:spPr>
          <a:xfrm>
            <a:off x="2346600" y="3551400"/>
            <a:ext cx="19690674" cy="936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99999">
                <a:alpha val="74901"/>
              </a:srgbClr>
            </a:outerShdw>
          </a:effectLst>
        </p:spPr>
      </p:pic>
      <p:sp>
        <p:nvSpPr>
          <p:cNvPr id="292" name="Google Shape;292;g5425043120_0_142"/>
          <p:cNvSpPr/>
          <p:nvPr/>
        </p:nvSpPr>
        <p:spPr>
          <a:xfrm>
            <a:off x="9844059" y="2401337"/>
            <a:ext cx="4695900" cy="957300"/>
          </a:xfrm>
          <a:prstGeom prst="roundRect">
            <a:avLst>
              <a:gd fmla="val 50000" name="adj"/>
            </a:avLst>
          </a:prstGeom>
          <a:solidFill>
            <a:srgbClr val="577CC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" name="Google Shape;293;g5425043120_0_142"/>
          <p:cNvSpPr/>
          <p:nvPr/>
        </p:nvSpPr>
        <p:spPr>
          <a:xfrm>
            <a:off x="10789209" y="2587636"/>
            <a:ext cx="280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FUDGEMART</a:t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4" name="Google Shape;294;g5425043120_0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5425043120_0_142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425043120_2_7"/>
          <p:cNvSpPr txBox="1"/>
          <p:nvPr/>
        </p:nvSpPr>
        <p:spPr>
          <a:xfrm>
            <a:off x="6416040" y="994759"/>
            <a:ext cx="115518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CORRESPONDENCE</a:t>
            </a:r>
            <a:endParaRPr b="1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1" name="Google Shape;301;g5425043120_2_7"/>
          <p:cNvPicPr preferRelativeResize="0"/>
          <p:nvPr/>
        </p:nvPicPr>
        <p:blipFill rotWithShape="1">
          <a:blip r:embed="rId3">
            <a:alphaModFix/>
          </a:blip>
          <a:srcRect b="0" l="0" r="49390" t="0"/>
          <a:stretch/>
        </p:blipFill>
        <p:spPr>
          <a:xfrm>
            <a:off x="1759725" y="2661375"/>
            <a:ext cx="9701900" cy="9721501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st="142875">
              <a:srgbClr val="000000">
                <a:alpha val="89803"/>
              </a:srgbClr>
            </a:outerShdw>
          </a:effectLst>
        </p:spPr>
      </p:pic>
      <p:pic>
        <p:nvPicPr>
          <p:cNvPr id="302" name="Google Shape;302;g5425043120_2_7"/>
          <p:cNvPicPr preferRelativeResize="0"/>
          <p:nvPr/>
        </p:nvPicPr>
        <p:blipFill rotWithShape="1">
          <a:blip r:embed="rId3">
            <a:alphaModFix/>
          </a:blip>
          <a:srcRect b="0" l="49712" r="0" t="0"/>
          <a:stretch/>
        </p:blipFill>
        <p:spPr>
          <a:xfrm>
            <a:off x="13096825" y="2690549"/>
            <a:ext cx="9701900" cy="9721501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19620000" dist="142875">
              <a:srgbClr val="000000">
                <a:alpha val="92941"/>
              </a:srgbClr>
            </a:outerShdw>
          </a:effectLst>
        </p:spPr>
      </p:pic>
      <p:pic>
        <p:nvPicPr>
          <p:cNvPr id="303" name="Google Shape;303;g5425043120_2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61625" y="5259375"/>
            <a:ext cx="18097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5425043120_2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11461625" y="9539174"/>
            <a:ext cx="18097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5425043120_2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93375" y="398825"/>
            <a:ext cx="2430175" cy="136768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5425043120_2_7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HiSlide Base Colour Theme">
      <a:dk1>
        <a:srgbClr val="2A363E"/>
      </a:dk1>
      <a:lt1>
        <a:srgbClr val="FEFFFE"/>
      </a:lt1>
      <a:dk2>
        <a:srgbClr val="8B909B"/>
      </a:dk2>
      <a:lt2>
        <a:srgbClr val="F3F4F5"/>
      </a:lt2>
      <a:accent1>
        <a:srgbClr val="FECC42"/>
      </a:accent1>
      <a:accent2>
        <a:srgbClr val="FA7571"/>
      </a:accent2>
      <a:accent3>
        <a:srgbClr val="2598F5"/>
      </a:accent3>
      <a:accent4>
        <a:srgbClr val="924883"/>
      </a:accent4>
      <a:accent5>
        <a:srgbClr val="9BCAFA"/>
      </a:accent5>
      <a:accent6>
        <a:srgbClr val="D5D8DA"/>
      </a:accent6>
      <a:hlink>
        <a:srgbClr val="2598F3"/>
      </a:hlink>
      <a:folHlink>
        <a:srgbClr val="2598F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2020-11-25T22:33:29Z</dcterms:created>
  <dc:creator>Akshay Pradeep Bhala</dc:creator>
</cp:coreProperties>
</file>